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16" r:id="rId1"/>
  </p:sldMasterIdLst>
  <p:notesMasterIdLst>
    <p:notesMasterId r:id="rId16"/>
  </p:notesMasterIdLst>
  <p:handoutMasterIdLst>
    <p:handoutMasterId r:id="rId17"/>
  </p:handoutMasterIdLst>
  <p:sldIdLst>
    <p:sldId id="336" r:id="rId2"/>
    <p:sldId id="321" r:id="rId3"/>
    <p:sldId id="324" r:id="rId4"/>
    <p:sldId id="325" r:id="rId5"/>
    <p:sldId id="326" r:id="rId6"/>
    <p:sldId id="327" r:id="rId7"/>
    <p:sldId id="328" r:id="rId8"/>
    <p:sldId id="335" r:id="rId9"/>
    <p:sldId id="329" r:id="rId10"/>
    <p:sldId id="330" r:id="rId11"/>
    <p:sldId id="334" r:id="rId12"/>
    <p:sldId id="331" r:id="rId13"/>
    <p:sldId id="333" r:id="rId14"/>
    <p:sldId id="338" r:id="rId15"/>
  </p:sldIdLst>
  <p:sldSz cx="9144000" cy="6858000" type="screen4x3"/>
  <p:notesSz cx="7102475" cy="9388475"/>
  <p:defaultTextStyle>
    <a:defPPr>
      <a:defRPr lang="en-GB"/>
    </a:defPPr>
    <a:lvl1pPr algn="l" defTabSz="449263" rtl="0" eaLnBrk="0" fontAlgn="base" hangingPunct="0">
      <a:spcBef>
        <a:spcPct val="0"/>
      </a:spcBef>
      <a:spcAft>
        <a:spcPct val="0"/>
      </a:spcAft>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743200" algn="l" defTabSz="914400" rtl="0" eaLnBrk="1" latinLnBrk="0" hangingPunct="1">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200400" algn="l" defTabSz="914400" rtl="0" eaLnBrk="1" latinLnBrk="0" hangingPunct="1">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657600" algn="l" defTabSz="914400" rtl="0" eaLnBrk="1" latinLnBrk="0" hangingPunct="1">
      <a:defRPr sz="2400" kern="12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9pPr>
  </p:defaultTextStyle>
  <p:extLst>
    <p:ext uri="{521415D9-36F7-43E2-AB2F-B90AF26B5E84}">
      <p14:sectionLst xmlns:p14="http://schemas.microsoft.com/office/powerpoint/2010/main">
        <p14:section name="Abschnitt ohne Titel" id="{C0C22DCA-F138-4629-83CD-B1E72CA382E6}">
          <p14:sldIdLst>
            <p14:sldId id="336"/>
            <p14:sldId id="321"/>
            <p14:sldId id="324"/>
            <p14:sldId id="325"/>
            <p14:sldId id="326"/>
            <p14:sldId id="327"/>
            <p14:sldId id="328"/>
            <p14:sldId id="335"/>
            <p14:sldId id="329"/>
            <p14:sldId id="330"/>
            <p14:sldId id="334"/>
            <p14:sldId id="331"/>
            <p14:sldId id="333"/>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29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1" autoAdjust="0"/>
    <p:restoredTop sz="81720" autoAdjust="0"/>
  </p:normalViewPr>
  <p:slideViewPr>
    <p:cSldViewPr snapToGrid="0" snapToObjects="1">
      <p:cViewPr varScale="1">
        <p:scale>
          <a:sx n="51" d="100"/>
          <a:sy n="51" d="100"/>
        </p:scale>
        <p:origin x="1708" y="32"/>
      </p:cViewPr>
      <p:guideLst>
        <p:guide orient="horz" pos="2160"/>
        <p:guide pos="2880"/>
        <p:guide pos="2980"/>
      </p:guideLst>
    </p:cSldViewPr>
  </p:slideViewPr>
  <p:notesTextViewPr>
    <p:cViewPr>
      <p:scale>
        <a:sx n="3" d="2"/>
        <a:sy n="3" d="2"/>
      </p:scale>
      <p:origin x="0" y="0"/>
    </p:cViewPr>
  </p:notesTextViewPr>
  <p:notesViewPr>
    <p:cSldViewPr snapToGrid="0" snapToObjects="1">
      <p:cViewPr varScale="1">
        <p:scale>
          <a:sx n="135" d="100"/>
          <a:sy n="135" d="100"/>
        </p:scale>
        <p:origin x="42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6475601-F5A0-4422-B9DF-12A07B0B0C48}"/>
              </a:ext>
            </a:extLst>
          </p:cNvPr>
          <p:cNvSpPr>
            <a:spLocks noGrp="1"/>
          </p:cNvSpPr>
          <p:nvPr>
            <p:ph type="hdr" sz="quarter"/>
          </p:nvPr>
        </p:nvSpPr>
        <p:spPr>
          <a:xfrm>
            <a:off x="0" y="0"/>
            <a:ext cx="3078285" cy="470093"/>
          </a:xfrm>
          <a:prstGeom prst="rect">
            <a:avLst/>
          </a:prstGeom>
        </p:spPr>
        <p:txBody>
          <a:bodyPr vert="horz" lIns="92446" tIns="46223" rIns="92446" bIns="46223" rtlCol="0"/>
          <a:lstStyle>
            <a:lvl1pPr algn="l" eaLnBrk="1" hangingPunct="1">
              <a:defRPr sz="1200">
                <a:cs typeface="Arial Unicode MS" panose="020B0604020202020204" pitchFamily="34" charset="-128"/>
              </a:defRPr>
            </a:lvl1pPr>
          </a:lstStyle>
          <a:p>
            <a:pPr>
              <a:defRPr/>
            </a:pPr>
            <a:endParaRPr lang="de-DE"/>
          </a:p>
        </p:txBody>
      </p:sp>
      <p:sp>
        <p:nvSpPr>
          <p:cNvPr id="3" name="Datumsplatzhalter 2">
            <a:extLst>
              <a:ext uri="{FF2B5EF4-FFF2-40B4-BE49-F238E27FC236}">
                <a16:creationId xmlns:a16="http://schemas.microsoft.com/office/drawing/2014/main" id="{1602F998-80EB-4B02-839A-9D8C03C9B94D}"/>
              </a:ext>
            </a:extLst>
          </p:cNvPr>
          <p:cNvSpPr>
            <a:spLocks noGrp="1"/>
          </p:cNvSpPr>
          <p:nvPr>
            <p:ph type="dt" sz="quarter" idx="1"/>
          </p:nvPr>
        </p:nvSpPr>
        <p:spPr>
          <a:xfrm>
            <a:off x="4022554" y="0"/>
            <a:ext cx="3078285" cy="470093"/>
          </a:xfrm>
          <a:prstGeom prst="rect">
            <a:avLst/>
          </a:prstGeom>
        </p:spPr>
        <p:txBody>
          <a:bodyPr vert="horz" lIns="92446" tIns="46223" rIns="92446" bIns="46223" rtlCol="0"/>
          <a:lstStyle>
            <a:lvl1pPr algn="r" eaLnBrk="1" hangingPunct="1">
              <a:defRPr sz="1200">
                <a:cs typeface="Arial Unicode MS" panose="020B0604020202020204" pitchFamily="34" charset="-128"/>
              </a:defRPr>
            </a:lvl1pPr>
          </a:lstStyle>
          <a:p>
            <a:pPr>
              <a:defRPr/>
            </a:pPr>
            <a:fld id="{4A7234AC-D97A-409F-BBE0-CB3EC86CB64D}" type="datetimeFigureOut">
              <a:rPr lang="de-DE"/>
              <a:pPr>
                <a:defRPr/>
              </a:pPr>
              <a:t>21.03.2021</a:t>
            </a:fld>
            <a:endParaRPr lang="de-DE"/>
          </a:p>
        </p:txBody>
      </p:sp>
      <p:sp>
        <p:nvSpPr>
          <p:cNvPr id="4" name="Fußzeilenplatzhalter 3">
            <a:extLst>
              <a:ext uri="{FF2B5EF4-FFF2-40B4-BE49-F238E27FC236}">
                <a16:creationId xmlns:a16="http://schemas.microsoft.com/office/drawing/2014/main" id="{A653BFAA-7467-46DF-A836-B04AFAF046B5}"/>
              </a:ext>
            </a:extLst>
          </p:cNvPr>
          <p:cNvSpPr>
            <a:spLocks noGrp="1"/>
          </p:cNvSpPr>
          <p:nvPr>
            <p:ph type="ftr" sz="quarter" idx="2"/>
          </p:nvPr>
        </p:nvSpPr>
        <p:spPr>
          <a:xfrm>
            <a:off x="0" y="8918382"/>
            <a:ext cx="3078285" cy="470093"/>
          </a:xfrm>
          <a:prstGeom prst="rect">
            <a:avLst/>
          </a:prstGeom>
        </p:spPr>
        <p:txBody>
          <a:bodyPr vert="horz" lIns="92446" tIns="46223" rIns="92446" bIns="46223" rtlCol="0" anchor="b"/>
          <a:lstStyle>
            <a:lvl1pPr algn="l" eaLnBrk="1" hangingPunct="1">
              <a:defRPr sz="1200">
                <a:cs typeface="Arial Unicode MS" panose="020B0604020202020204" pitchFamily="34" charset="-128"/>
              </a:defRPr>
            </a:lvl1pPr>
          </a:lstStyle>
          <a:p>
            <a:pPr>
              <a:defRPr/>
            </a:pPr>
            <a:endParaRPr lang="de-DE"/>
          </a:p>
        </p:txBody>
      </p:sp>
      <p:sp>
        <p:nvSpPr>
          <p:cNvPr id="5" name="Foliennummernplatzhalter 4">
            <a:extLst>
              <a:ext uri="{FF2B5EF4-FFF2-40B4-BE49-F238E27FC236}">
                <a16:creationId xmlns:a16="http://schemas.microsoft.com/office/drawing/2014/main" id="{30B9631C-0399-41E7-9FB7-1A03F8F8AB7C}"/>
              </a:ext>
            </a:extLst>
          </p:cNvPr>
          <p:cNvSpPr>
            <a:spLocks noGrp="1"/>
          </p:cNvSpPr>
          <p:nvPr>
            <p:ph type="sldNum" sz="quarter" idx="3"/>
          </p:nvPr>
        </p:nvSpPr>
        <p:spPr>
          <a:xfrm>
            <a:off x="4022554" y="8918382"/>
            <a:ext cx="3078285" cy="470093"/>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smtClean="0"/>
            </a:lvl1pPr>
          </a:lstStyle>
          <a:p>
            <a:pPr>
              <a:defRPr/>
            </a:pPr>
            <a:fld id="{ED11824B-A483-4A0E-A523-E359DC90547F}" type="slidenum">
              <a:rPr lang="de-DE" altLang="de-DE"/>
              <a:pPr>
                <a:defRPr/>
              </a:pPr>
              <a:t>‹#›</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0C4A15F-1F1D-4AC9-9133-ED8BEA701E38}"/>
              </a:ext>
            </a:extLst>
          </p:cNvPr>
          <p:cNvSpPr>
            <a:spLocks noGrp="1"/>
          </p:cNvSpPr>
          <p:nvPr>
            <p:ph type="hdr" sz="quarter"/>
          </p:nvPr>
        </p:nvSpPr>
        <p:spPr>
          <a:xfrm>
            <a:off x="0" y="0"/>
            <a:ext cx="3078285" cy="471581"/>
          </a:xfrm>
          <a:prstGeom prst="rect">
            <a:avLst/>
          </a:prstGeom>
        </p:spPr>
        <p:txBody>
          <a:bodyPr vert="horz" lIns="92446" tIns="46223" rIns="92446" bIns="46223" rtlCol="0"/>
          <a:lstStyle>
            <a:lvl1pPr algn="l" eaLnBrk="1" hangingPunct="1">
              <a:defRPr sz="1200">
                <a:ea typeface="MS PGothic" panose="020B0600070205080204" pitchFamily="34" charset="-128"/>
                <a:cs typeface="Arial Unicode MS" panose="020B0604020202020204" pitchFamily="34" charset="-128"/>
              </a:defRPr>
            </a:lvl1pPr>
          </a:lstStyle>
          <a:p>
            <a:pPr>
              <a:defRPr/>
            </a:pPr>
            <a:endParaRPr lang="de-DE"/>
          </a:p>
        </p:txBody>
      </p:sp>
      <p:sp>
        <p:nvSpPr>
          <p:cNvPr id="3" name="Datumsplatzhalter 2">
            <a:extLst>
              <a:ext uri="{FF2B5EF4-FFF2-40B4-BE49-F238E27FC236}">
                <a16:creationId xmlns:a16="http://schemas.microsoft.com/office/drawing/2014/main" id="{50D8B6D2-7F1D-488A-B370-F8B4AF8F8294}"/>
              </a:ext>
            </a:extLst>
          </p:cNvPr>
          <p:cNvSpPr>
            <a:spLocks noGrp="1"/>
          </p:cNvSpPr>
          <p:nvPr>
            <p:ph type="dt" idx="1"/>
          </p:nvPr>
        </p:nvSpPr>
        <p:spPr>
          <a:xfrm>
            <a:off x="4022554" y="0"/>
            <a:ext cx="3078285" cy="471581"/>
          </a:xfrm>
          <a:prstGeom prst="rect">
            <a:avLst/>
          </a:prstGeom>
        </p:spPr>
        <p:txBody>
          <a:bodyPr vert="horz" lIns="92446" tIns="46223" rIns="92446" bIns="46223" rtlCol="0"/>
          <a:lstStyle>
            <a:lvl1pPr algn="r" eaLnBrk="1" hangingPunct="1">
              <a:defRPr sz="1200">
                <a:ea typeface="MS PGothic" panose="020B0600070205080204" pitchFamily="34" charset="-128"/>
                <a:cs typeface="Arial Unicode MS" panose="020B0604020202020204" pitchFamily="34" charset="-128"/>
              </a:defRPr>
            </a:lvl1pPr>
          </a:lstStyle>
          <a:p>
            <a:pPr>
              <a:defRPr/>
            </a:pPr>
            <a:fld id="{EBA5D2BD-BDEF-4937-975F-B143E54A3F7A}" type="datetimeFigureOut">
              <a:rPr lang="de-DE"/>
              <a:pPr>
                <a:defRPr/>
              </a:pPr>
              <a:t>21.03.2021</a:t>
            </a:fld>
            <a:endParaRPr lang="de-DE"/>
          </a:p>
        </p:txBody>
      </p:sp>
      <p:sp>
        <p:nvSpPr>
          <p:cNvPr id="4" name="Folienbildplatzhalter 3">
            <a:extLst>
              <a:ext uri="{FF2B5EF4-FFF2-40B4-BE49-F238E27FC236}">
                <a16:creationId xmlns:a16="http://schemas.microsoft.com/office/drawing/2014/main" id="{EA24C1C9-E5FC-48EF-BFD8-9E9757DF943F}"/>
              </a:ext>
            </a:extLst>
          </p:cNvPr>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46" tIns="46223" rIns="92446" bIns="46223" rtlCol="0" anchor="ctr"/>
          <a:lstStyle/>
          <a:p>
            <a:pPr lvl="0"/>
            <a:endParaRPr lang="de-DE" noProof="0"/>
          </a:p>
        </p:txBody>
      </p:sp>
      <p:sp>
        <p:nvSpPr>
          <p:cNvPr id="5" name="Notizenplatzhalter 4">
            <a:extLst>
              <a:ext uri="{FF2B5EF4-FFF2-40B4-BE49-F238E27FC236}">
                <a16:creationId xmlns:a16="http://schemas.microsoft.com/office/drawing/2014/main" id="{FAFFC68A-B043-425C-A642-24307FB557E6}"/>
              </a:ext>
            </a:extLst>
          </p:cNvPr>
          <p:cNvSpPr>
            <a:spLocks noGrp="1"/>
          </p:cNvSpPr>
          <p:nvPr>
            <p:ph type="body" sz="quarter" idx="3"/>
          </p:nvPr>
        </p:nvSpPr>
        <p:spPr>
          <a:xfrm>
            <a:off x="710248" y="4517953"/>
            <a:ext cx="5681980" cy="3696776"/>
          </a:xfrm>
          <a:prstGeom prst="rect">
            <a:avLst/>
          </a:prstGeom>
        </p:spPr>
        <p:txBody>
          <a:bodyPr vert="horz" lIns="92446" tIns="46223" rIns="92446" bIns="46223"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B5768AD6-B841-4906-B174-545098CF6736}"/>
              </a:ext>
            </a:extLst>
          </p:cNvPr>
          <p:cNvSpPr>
            <a:spLocks noGrp="1"/>
          </p:cNvSpPr>
          <p:nvPr>
            <p:ph type="ftr" sz="quarter" idx="4"/>
          </p:nvPr>
        </p:nvSpPr>
        <p:spPr>
          <a:xfrm>
            <a:off x="0" y="8916894"/>
            <a:ext cx="3078285" cy="471581"/>
          </a:xfrm>
          <a:prstGeom prst="rect">
            <a:avLst/>
          </a:prstGeom>
        </p:spPr>
        <p:txBody>
          <a:bodyPr vert="horz" lIns="92446" tIns="46223" rIns="92446" bIns="46223" rtlCol="0" anchor="b"/>
          <a:lstStyle>
            <a:lvl1pPr algn="l" eaLnBrk="1" hangingPunct="1">
              <a:defRPr sz="1200">
                <a:ea typeface="MS PGothic" panose="020B0600070205080204" pitchFamily="34" charset="-128"/>
                <a:cs typeface="Arial Unicode MS" panose="020B0604020202020204" pitchFamily="34" charset="-128"/>
              </a:defRPr>
            </a:lvl1pPr>
          </a:lstStyle>
          <a:p>
            <a:pPr>
              <a:defRPr/>
            </a:pPr>
            <a:endParaRPr lang="de-DE"/>
          </a:p>
        </p:txBody>
      </p:sp>
      <p:sp>
        <p:nvSpPr>
          <p:cNvPr id="7" name="Foliennummernplatzhalter 6">
            <a:extLst>
              <a:ext uri="{FF2B5EF4-FFF2-40B4-BE49-F238E27FC236}">
                <a16:creationId xmlns:a16="http://schemas.microsoft.com/office/drawing/2014/main" id="{F6DF1FD8-BE06-4D33-B1CB-83B334133C23}"/>
              </a:ext>
            </a:extLst>
          </p:cNvPr>
          <p:cNvSpPr>
            <a:spLocks noGrp="1"/>
          </p:cNvSpPr>
          <p:nvPr>
            <p:ph type="sldNum" sz="quarter" idx="5"/>
          </p:nvPr>
        </p:nvSpPr>
        <p:spPr>
          <a:xfrm>
            <a:off x="4022554" y="8916894"/>
            <a:ext cx="3078285" cy="471581"/>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smtClean="0"/>
            </a:lvl1pPr>
          </a:lstStyle>
          <a:p>
            <a:pPr>
              <a:defRPr/>
            </a:pPr>
            <a:fld id="{6963303F-EB26-4C5A-A966-A7B8A8AB0431}" type="slidenum">
              <a:rPr lang="de-DE" altLang="de-DE"/>
              <a:pPr>
                <a:defRPr/>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solidFill>
                  <a:srgbClr val="002060"/>
                </a:solidFill>
              </a:rPr>
              <a:t>Rationale Entscheidungshilfe im Meinungs- und Evidenzdschungel</a:t>
            </a:r>
          </a:p>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1</a:t>
            </a:fld>
            <a:endParaRPr lang="de-DE" altLang="de-DE"/>
          </a:p>
        </p:txBody>
      </p:sp>
    </p:spTree>
    <p:extLst>
      <p:ext uri="{BB962C8B-B14F-4D97-AF65-F5344CB8AC3E}">
        <p14:creationId xmlns:p14="http://schemas.microsoft.com/office/powerpoint/2010/main" val="308408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10</a:t>
            </a:fld>
            <a:endParaRPr lang="de-DE" altLang="de-DE"/>
          </a:p>
        </p:txBody>
      </p:sp>
    </p:spTree>
    <p:extLst>
      <p:ext uri="{BB962C8B-B14F-4D97-AF65-F5344CB8AC3E}">
        <p14:creationId xmlns:p14="http://schemas.microsoft.com/office/powerpoint/2010/main" val="372118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11</a:t>
            </a:fld>
            <a:endParaRPr lang="de-DE" altLang="de-DE"/>
          </a:p>
        </p:txBody>
      </p:sp>
    </p:spTree>
    <p:extLst>
      <p:ext uri="{BB962C8B-B14F-4D97-AF65-F5344CB8AC3E}">
        <p14:creationId xmlns:p14="http://schemas.microsoft.com/office/powerpoint/2010/main" val="54229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12</a:t>
            </a:fld>
            <a:endParaRPr lang="de-DE" altLang="de-DE"/>
          </a:p>
        </p:txBody>
      </p:sp>
    </p:spTree>
    <p:extLst>
      <p:ext uri="{BB962C8B-B14F-4D97-AF65-F5344CB8AC3E}">
        <p14:creationId xmlns:p14="http://schemas.microsoft.com/office/powerpoint/2010/main" val="302775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a:t>
            </a:r>
            <a:r>
              <a:rPr lang="de-DE" sz="1200" kern="1200" dirty="0">
                <a:solidFill>
                  <a:schemeClr val="tx1"/>
                </a:solidFill>
                <a:effectLst/>
                <a:latin typeface="+mn-lt"/>
                <a:ea typeface="+mn-ea"/>
                <a:cs typeface="+mn-cs"/>
              </a:rPr>
              <a:t>Die Funktionstüchtigkeit des Immunsystems entscheidet über die Schwere des COVID-19-Verlaufs. Vitamin D spielt nachweislich eine essentielle Rolle im Immunsystem. Vitamin D hat hierfür eine rechtlich, EU-weit zugelassene Gesundheitsaussage. Die Anforderungen hierfür sind mindestens so hoch wie für Arzneimittelzulassungen. Eine kausale Wirkung von Vitamin D ist alleine dadurch belegt und würde eine Vitamin-D-Gabe für alle Personengruppen mit Risiko für Vitamin-D-Mangel rechtfertigen.</a:t>
            </a:r>
          </a:p>
          <a:p>
            <a:r>
              <a:rPr lang="de-DE" sz="1200" kern="1200" dirty="0">
                <a:solidFill>
                  <a:schemeClr val="tx1"/>
                </a:solidFill>
                <a:effectLst/>
                <a:latin typeface="+mn-lt"/>
                <a:ea typeface="+mn-ea"/>
                <a:cs typeface="+mn-cs"/>
              </a:rPr>
              <a:t>2: Wenn das unzweifelhaft lebenswichtige Vitamin D bei einer Erkrankung aufgebraucht wird, ist dies nicht ein Argument gegen eine Supplementierung, sondern erfordert in einer rationalen Welt, dass der Mangel ausgeglichen wird. Hat unser Auto einen Mangel an Motoröl, diskutieren wir auch nicht ewig darüber, warum der entstanden ist: Ist der </a:t>
            </a:r>
            <a:r>
              <a:rPr lang="de-DE" sz="1200" kern="1200" dirty="0" err="1">
                <a:solidFill>
                  <a:schemeClr val="tx1"/>
                </a:solidFill>
                <a:effectLst/>
                <a:latin typeface="+mn-lt"/>
                <a:ea typeface="+mn-ea"/>
                <a:cs typeface="+mn-cs"/>
              </a:rPr>
              <a:t>Ölmangel</a:t>
            </a:r>
            <a:r>
              <a:rPr lang="de-DE" sz="1200" kern="1200" dirty="0">
                <a:solidFill>
                  <a:schemeClr val="tx1"/>
                </a:solidFill>
                <a:effectLst/>
                <a:latin typeface="+mn-lt"/>
                <a:ea typeface="+mn-ea"/>
                <a:cs typeface="+mn-cs"/>
              </a:rPr>
              <a:t> kausal oder nur korrelativ mit dem Motorschaden, der kommt? Wir füllen Öl nach. </a:t>
            </a:r>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13</a:t>
            </a:fld>
            <a:endParaRPr lang="de-DE" altLang="de-DE"/>
          </a:p>
        </p:txBody>
      </p:sp>
    </p:spTree>
    <p:extLst>
      <p:ext uri="{BB962C8B-B14F-4D97-AF65-F5344CB8AC3E}">
        <p14:creationId xmlns:p14="http://schemas.microsoft.com/office/powerpoint/2010/main" val="226346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14</a:t>
            </a:fld>
            <a:endParaRPr lang="de-DE" altLang="de-DE"/>
          </a:p>
        </p:txBody>
      </p:sp>
    </p:spTree>
    <p:extLst>
      <p:ext uri="{BB962C8B-B14F-4D97-AF65-F5344CB8AC3E}">
        <p14:creationId xmlns:p14="http://schemas.microsoft.com/office/powerpoint/2010/main" val="266927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Personen mit Ausgangsstatus ≥10 </a:t>
            </a:r>
            <a:r>
              <a:rPr lang="de-DE" dirty="0" err="1"/>
              <a:t>ng</a:t>
            </a:r>
            <a:r>
              <a:rPr lang="de-DE" dirty="0"/>
              <a:t>/ml um 25 % (Beide Werte jeweils bei täglicher oder wöchentlicher </a:t>
            </a:r>
            <a:r>
              <a:rPr lang="de-DE" dirty="0" err="1"/>
              <a:t>Vit</a:t>
            </a:r>
            <a:r>
              <a:rPr lang="de-DE" dirty="0"/>
              <a:t>-D-Gabe.)</a:t>
            </a:r>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2</a:t>
            </a:fld>
            <a:endParaRPr lang="de-DE" altLang="de-DE"/>
          </a:p>
        </p:txBody>
      </p:sp>
    </p:spTree>
    <p:extLst>
      <p:ext uri="{BB962C8B-B14F-4D97-AF65-F5344CB8AC3E}">
        <p14:creationId xmlns:p14="http://schemas.microsoft.com/office/powerpoint/2010/main" val="346763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3</a:t>
            </a:fld>
            <a:endParaRPr lang="de-DE" altLang="de-DE"/>
          </a:p>
        </p:txBody>
      </p:sp>
    </p:spTree>
    <p:extLst>
      <p:ext uri="{BB962C8B-B14F-4D97-AF65-F5344CB8AC3E}">
        <p14:creationId xmlns:p14="http://schemas.microsoft.com/office/powerpoint/2010/main" val="321162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4</a:t>
            </a:fld>
            <a:endParaRPr lang="de-DE" altLang="de-DE"/>
          </a:p>
        </p:txBody>
      </p:sp>
    </p:spTree>
    <p:extLst>
      <p:ext uri="{BB962C8B-B14F-4D97-AF65-F5344CB8AC3E}">
        <p14:creationId xmlns:p14="http://schemas.microsoft.com/office/powerpoint/2010/main" val="343232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5</a:t>
            </a:fld>
            <a:endParaRPr lang="de-DE" altLang="de-DE"/>
          </a:p>
        </p:txBody>
      </p:sp>
    </p:spTree>
    <p:extLst>
      <p:ext uri="{BB962C8B-B14F-4D97-AF65-F5344CB8AC3E}">
        <p14:creationId xmlns:p14="http://schemas.microsoft.com/office/powerpoint/2010/main" val="98352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6</a:t>
            </a:fld>
            <a:endParaRPr lang="de-DE" altLang="de-DE"/>
          </a:p>
        </p:txBody>
      </p:sp>
    </p:spTree>
    <p:extLst>
      <p:ext uri="{BB962C8B-B14F-4D97-AF65-F5344CB8AC3E}">
        <p14:creationId xmlns:p14="http://schemas.microsoft.com/office/powerpoint/2010/main" val="1644040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7</a:t>
            </a:fld>
            <a:endParaRPr lang="de-DE" altLang="de-DE"/>
          </a:p>
        </p:txBody>
      </p:sp>
    </p:spTree>
    <p:extLst>
      <p:ext uri="{BB962C8B-B14F-4D97-AF65-F5344CB8AC3E}">
        <p14:creationId xmlns:p14="http://schemas.microsoft.com/office/powerpoint/2010/main" val="54211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8</a:t>
            </a:fld>
            <a:endParaRPr lang="de-DE" altLang="de-DE"/>
          </a:p>
        </p:txBody>
      </p:sp>
    </p:spTree>
    <p:extLst>
      <p:ext uri="{BB962C8B-B14F-4D97-AF65-F5344CB8AC3E}">
        <p14:creationId xmlns:p14="http://schemas.microsoft.com/office/powerpoint/2010/main" val="68827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963303F-EB26-4C5A-A966-A7B8A8AB0431}" type="slidenum">
              <a:rPr lang="de-DE" altLang="de-DE" smtClean="0"/>
              <a:pPr>
                <a:defRPr/>
              </a:pPr>
              <a:t>9</a:t>
            </a:fld>
            <a:endParaRPr lang="de-DE" altLang="de-DE"/>
          </a:p>
        </p:txBody>
      </p:sp>
    </p:spTree>
    <p:extLst>
      <p:ext uri="{BB962C8B-B14F-4D97-AF65-F5344CB8AC3E}">
        <p14:creationId xmlns:p14="http://schemas.microsoft.com/office/powerpoint/2010/main" val="391664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7078" y="684972"/>
            <a:ext cx="8229600" cy="1143000"/>
          </a:xfrm>
        </p:spPr>
        <p:txBody>
          <a:bodyPr/>
          <a:lstStyle/>
          <a:p>
            <a:r>
              <a:rPr lang="de-DE" dirty="0"/>
              <a:t>Mastertitelformat bearbeiten</a:t>
            </a:r>
            <a:endParaRPr lang="en-US" dirty="0"/>
          </a:p>
        </p:txBody>
      </p:sp>
      <p:sp>
        <p:nvSpPr>
          <p:cNvPr id="3" name="Inhaltsplatzhalter 2"/>
          <p:cNvSpPr>
            <a:spLocks noGrp="1"/>
          </p:cNvSpPr>
          <p:nvPr>
            <p:ph idx="1"/>
          </p:nvPr>
        </p:nvSpPr>
        <p:spPr>
          <a:xfrm>
            <a:off x="457200" y="2607206"/>
            <a:ext cx="8229600" cy="367506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9">
            <a:extLst>
              <a:ext uri="{FF2B5EF4-FFF2-40B4-BE49-F238E27FC236}">
                <a16:creationId xmlns:a16="http://schemas.microsoft.com/office/drawing/2014/main" id="{CAB290C5-44BC-4B24-83BA-0EE60F378740}"/>
              </a:ext>
            </a:extLst>
          </p:cNvPr>
          <p:cNvSpPr>
            <a:spLocks noGrp="1"/>
          </p:cNvSpPr>
          <p:nvPr>
            <p:ph type="dt" sz="half" idx="10"/>
          </p:nvPr>
        </p:nvSpPr>
        <p:spPr/>
        <p:txBody>
          <a:bodyPr/>
          <a:lstStyle>
            <a:lvl1pPr>
              <a:defRPr/>
            </a:lvl1pPr>
          </a:lstStyle>
          <a:p>
            <a:pPr>
              <a:defRPr/>
            </a:pPr>
            <a:fld id="{0EA933FE-A5B3-419A-BE6E-6777C36E9FF0}" type="datetime1">
              <a:rPr lang="de-DE" altLang="de-DE"/>
              <a:pPr>
                <a:defRPr/>
              </a:pPr>
              <a:t>21.03.2021</a:t>
            </a:fld>
            <a:endParaRPr lang="de-DE" altLang="de-DE"/>
          </a:p>
        </p:txBody>
      </p:sp>
      <p:sp>
        <p:nvSpPr>
          <p:cNvPr id="5" name="Fußzeilenplatzhalter 21">
            <a:extLst>
              <a:ext uri="{FF2B5EF4-FFF2-40B4-BE49-F238E27FC236}">
                <a16:creationId xmlns:a16="http://schemas.microsoft.com/office/drawing/2014/main" id="{74B6EFA3-3E51-40F6-B9AE-ECE83A03274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17">
            <a:extLst>
              <a:ext uri="{FF2B5EF4-FFF2-40B4-BE49-F238E27FC236}">
                <a16:creationId xmlns:a16="http://schemas.microsoft.com/office/drawing/2014/main" id="{0D595F33-BF84-46C8-8C96-FF2D8A27CAE0}"/>
              </a:ext>
            </a:extLst>
          </p:cNvPr>
          <p:cNvSpPr>
            <a:spLocks noGrp="1"/>
          </p:cNvSpPr>
          <p:nvPr>
            <p:ph type="sldNum" sz="quarter" idx="12"/>
          </p:nvPr>
        </p:nvSpPr>
        <p:spPr/>
        <p:txBody>
          <a:bodyPr/>
          <a:lstStyle>
            <a:lvl1pPr>
              <a:defRPr/>
            </a:lvl1pPr>
          </a:lstStyle>
          <a:p>
            <a:pPr>
              <a:defRPr/>
            </a:pPr>
            <a:fld id="{D60F15C6-D202-4317-9DC5-26FE405F4EE0}" type="slidenum">
              <a:rPr lang="de-DE" altLang="de-DE"/>
              <a:pPr>
                <a:defRPr/>
              </a:pPr>
              <a:t>‹#›</a:t>
            </a:fld>
            <a:endParaRPr lang="de-DE" altLang="de-DE"/>
          </a:p>
        </p:txBody>
      </p:sp>
    </p:spTree>
    <p:extLst>
      <p:ext uri="{BB962C8B-B14F-4D97-AF65-F5344CB8AC3E}">
        <p14:creationId xmlns:p14="http://schemas.microsoft.com/office/powerpoint/2010/main" val="370493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9">
            <a:extLst>
              <a:ext uri="{FF2B5EF4-FFF2-40B4-BE49-F238E27FC236}">
                <a16:creationId xmlns:a16="http://schemas.microsoft.com/office/drawing/2014/main" id="{0AEE5842-F39A-47D5-92C6-29E708FBE189}"/>
              </a:ext>
            </a:extLst>
          </p:cNvPr>
          <p:cNvSpPr>
            <a:spLocks noGrp="1"/>
          </p:cNvSpPr>
          <p:nvPr>
            <p:ph type="dt" sz="half" idx="10"/>
          </p:nvPr>
        </p:nvSpPr>
        <p:spPr/>
        <p:txBody>
          <a:bodyPr/>
          <a:lstStyle>
            <a:lvl1pPr>
              <a:defRPr/>
            </a:lvl1pPr>
          </a:lstStyle>
          <a:p>
            <a:pPr>
              <a:defRPr/>
            </a:pPr>
            <a:fld id="{3DDF160F-A4F3-4A14-8221-CB89CBFDE95D}" type="datetime1">
              <a:rPr lang="de-DE" altLang="de-DE"/>
              <a:pPr>
                <a:defRPr/>
              </a:pPr>
              <a:t>21.03.2021</a:t>
            </a:fld>
            <a:endParaRPr lang="de-DE" altLang="de-DE"/>
          </a:p>
        </p:txBody>
      </p:sp>
      <p:sp>
        <p:nvSpPr>
          <p:cNvPr id="5" name="Fußzeilenplatzhalter 21">
            <a:extLst>
              <a:ext uri="{FF2B5EF4-FFF2-40B4-BE49-F238E27FC236}">
                <a16:creationId xmlns:a16="http://schemas.microsoft.com/office/drawing/2014/main" id="{8D2A6515-D30B-42E2-A91D-37FD00BE8E3D}"/>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17">
            <a:extLst>
              <a:ext uri="{FF2B5EF4-FFF2-40B4-BE49-F238E27FC236}">
                <a16:creationId xmlns:a16="http://schemas.microsoft.com/office/drawing/2014/main" id="{8EEB391F-FACF-4B2E-B6A3-553FCEBA1721}"/>
              </a:ext>
            </a:extLst>
          </p:cNvPr>
          <p:cNvSpPr>
            <a:spLocks noGrp="1"/>
          </p:cNvSpPr>
          <p:nvPr>
            <p:ph type="sldNum" sz="quarter" idx="12"/>
          </p:nvPr>
        </p:nvSpPr>
        <p:spPr/>
        <p:txBody>
          <a:bodyPr/>
          <a:lstStyle>
            <a:lvl1pPr>
              <a:defRPr/>
            </a:lvl1pPr>
          </a:lstStyle>
          <a:p>
            <a:pPr>
              <a:defRPr/>
            </a:pPr>
            <a:fld id="{126D7577-F3D8-4859-B2E3-E5D9061FBEEC}" type="slidenum">
              <a:rPr lang="de-DE" altLang="de-DE"/>
              <a:pPr>
                <a:defRPr/>
              </a:pPr>
              <a:t>‹#›</a:t>
            </a:fld>
            <a:endParaRPr lang="de-DE" altLang="de-DE"/>
          </a:p>
        </p:txBody>
      </p:sp>
    </p:spTree>
    <p:extLst>
      <p:ext uri="{BB962C8B-B14F-4D97-AF65-F5344CB8AC3E}">
        <p14:creationId xmlns:p14="http://schemas.microsoft.com/office/powerpoint/2010/main" val="386679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de-DE" dirty="0"/>
              <a:t>Mastertitelformat bearbeiten</a:t>
            </a:r>
            <a:endParaRPr lang="en-US" dirty="0"/>
          </a:p>
        </p:txBody>
      </p:sp>
      <p:sp>
        <p:nvSpPr>
          <p:cNvPr id="5" name="Datumsplatzhalter 9">
            <a:extLst>
              <a:ext uri="{FF2B5EF4-FFF2-40B4-BE49-F238E27FC236}">
                <a16:creationId xmlns:a16="http://schemas.microsoft.com/office/drawing/2014/main" id="{9F80B487-EE75-43B7-86B5-27C32677AB15}"/>
              </a:ext>
            </a:extLst>
          </p:cNvPr>
          <p:cNvSpPr>
            <a:spLocks noGrp="1"/>
          </p:cNvSpPr>
          <p:nvPr>
            <p:ph type="dt" sz="half" idx="10"/>
          </p:nvPr>
        </p:nvSpPr>
        <p:spPr/>
        <p:txBody>
          <a:bodyPr/>
          <a:lstStyle>
            <a:lvl1pPr>
              <a:defRPr/>
            </a:lvl1pPr>
          </a:lstStyle>
          <a:p>
            <a:pPr>
              <a:defRPr/>
            </a:pPr>
            <a:fld id="{844ED6BE-FDDE-4EE2-B1F1-D8DF71FF7A9A}" type="datetime1">
              <a:rPr lang="de-DE" altLang="de-DE"/>
              <a:pPr>
                <a:defRPr/>
              </a:pPr>
              <a:t>21.03.2021</a:t>
            </a:fld>
            <a:endParaRPr lang="de-DE" altLang="de-DE"/>
          </a:p>
        </p:txBody>
      </p:sp>
      <p:sp>
        <p:nvSpPr>
          <p:cNvPr id="6" name="Fußzeilenplatzhalter 21">
            <a:extLst>
              <a:ext uri="{FF2B5EF4-FFF2-40B4-BE49-F238E27FC236}">
                <a16:creationId xmlns:a16="http://schemas.microsoft.com/office/drawing/2014/main" id="{6E7CF3AB-6043-41F8-89E5-4B493E5577F0}"/>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17">
            <a:extLst>
              <a:ext uri="{FF2B5EF4-FFF2-40B4-BE49-F238E27FC236}">
                <a16:creationId xmlns:a16="http://schemas.microsoft.com/office/drawing/2014/main" id="{D94FF115-D7AD-4C48-A9D2-423758654381}"/>
              </a:ext>
            </a:extLst>
          </p:cNvPr>
          <p:cNvSpPr>
            <a:spLocks noGrp="1"/>
          </p:cNvSpPr>
          <p:nvPr>
            <p:ph type="sldNum" sz="quarter" idx="12"/>
          </p:nvPr>
        </p:nvSpPr>
        <p:spPr/>
        <p:txBody>
          <a:bodyPr/>
          <a:lstStyle>
            <a:lvl1pPr>
              <a:defRPr/>
            </a:lvl1pPr>
          </a:lstStyle>
          <a:p>
            <a:pPr>
              <a:defRPr/>
            </a:pPr>
            <a:fld id="{86731031-24A4-4F2B-92CF-F752994FD867}" type="slidenum">
              <a:rPr lang="de-DE" altLang="de-DE"/>
              <a:pPr>
                <a:defRPr/>
              </a:pPr>
              <a:t>‹#›</a:t>
            </a:fld>
            <a:endParaRPr lang="de-DE" altLang="de-DE"/>
          </a:p>
        </p:txBody>
      </p:sp>
    </p:spTree>
    <p:extLst>
      <p:ext uri="{BB962C8B-B14F-4D97-AF65-F5344CB8AC3E}">
        <p14:creationId xmlns:p14="http://schemas.microsoft.com/office/powerpoint/2010/main" val="214106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dirty="0"/>
              <a:t>Mastertextformat bearbeiten</a:t>
            </a:r>
          </a:p>
        </p:txBody>
      </p:sp>
      <p:sp>
        <p:nvSpPr>
          <p:cNvPr id="4" name="Datumsplatzhalter 9">
            <a:extLst>
              <a:ext uri="{FF2B5EF4-FFF2-40B4-BE49-F238E27FC236}">
                <a16:creationId xmlns:a16="http://schemas.microsoft.com/office/drawing/2014/main" id="{94151123-0A15-498E-85AA-145CC5E8FCA8}"/>
              </a:ext>
            </a:extLst>
          </p:cNvPr>
          <p:cNvSpPr>
            <a:spLocks noGrp="1"/>
          </p:cNvSpPr>
          <p:nvPr>
            <p:ph type="dt" sz="half" idx="10"/>
          </p:nvPr>
        </p:nvSpPr>
        <p:spPr/>
        <p:txBody>
          <a:bodyPr/>
          <a:lstStyle>
            <a:lvl1pPr>
              <a:defRPr/>
            </a:lvl1pPr>
          </a:lstStyle>
          <a:p>
            <a:pPr>
              <a:defRPr/>
            </a:pPr>
            <a:fld id="{293308BD-6D9A-47F6-877A-C1EE2C94E659}" type="datetime1">
              <a:rPr lang="de-DE" altLang="de-DE"/>
              <a:pPr>
                <a:defRPr/>
              </a:pPr>
              <a:t>21.03.2021</a:t>
            </a:fld>
            <a:endParaRPr lang="de-DE" altLang="de-DE"/>
          </a:p>
        </p:txBody>
      </p:sp>
      <p:sp>
        <p:nvSpPr>
          <p:cNvPr id="5" name="Fußzeilenplatzhalter 21">
            <a:extLst>
              <a:ext uri="{FF2B5EF4-FFF2-40B4-BE49-F238E27FC236}">
                <a16:creationId xmlns:a16="http://schemas.microsoft.com/office/drawing/2014/main" id="{C2EE56B8-C425-47A1-B650-CC863095EBCC}"/>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17">
            <a:extLst>
              <a:ext uri="{FF2B5EF4-FFF2-40B4-BE49-F238E27FC236}">
                <a16:creationId xmlns:a16="http://schemas.microsoft.com/office/drawing/2014/main" id="{5514FE19-36A0-4D38-BF88-20EA8ED596EA}"/>
              </a:ext>
            </a:extLst>
          </p:cNvPr>
          <p:cNvSpPr>
            <a:spLocks noGrp="1"/>
          </p:cNvSpPr>
          <p:nvPr>
            <p:ph type="sldNum" sz="quarter" idx="12"/>
          </p:nvPr>
        </p:nvSpPr>
        <p:spPr/>
        <p:txBody>
          <a:bodyPr/>
          <a:lstStyle>
            <a:lvl1pPr>
              <a:defRPr/>
            </a:lvl1pPr>
          </a:lstStyle>
          <a:p>
            <a:pPr>
              <a:defRPr/>
            </a:pPr>
            <a:fld id="{63344D03-B166-48C2-8BC9-9C3DA41D5357}" type="slidenum">
              <a:rPr lang="de-DE" altLang="de-DE"/>
              <a:pPr>
                <a:defRPr/>
              </a:pPr>
              <a:t>‹#›</a:t>
            </a:fld>
            <a:endParaRPr lang="de-DE" altLang="de-DE"/>
          </a:p>
        </p:txBody>
      </p:sp>
    </p:spTree>
    <p:extLst>
      <p:ext uri="{BB962C8B-B14F-4D97-AF65-F5344CB8AC3E}">
        <p14:creationId xmlns:p14="http://schemas.microsoft.com/office/powerpoint/2010/main" val="397163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lang="de-DE"/>
              <a:t>Mastertitelformat bearbeiten</a:t>
            </a:r>
            <a:endParaRPr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9">
            <a:extLst>
              <a:ext uri="{FF2B5EF4-FFF2-40B4-BE49-F238E27FC236}">
                <a16:creationId xmlns:a16="http://schemas.microsoft.com/office/drawing/2014/main" id="{6C0E2C8D-4B13-43DE-BFCA-B7CB3E5941C0}"/>
              </a:ext>
            </a:extLst>
          </p:cNvPr>
          <p:cNvSpPr>
            <a:spLocks noGrp="1"/>
          </p:cNvSpPr>
          <p:nvPr>
            <p:ph type="dt" sz="half" idx="10"/>
          </p:nvPr>
        </p:nvSpPr>
        <p:spPr/>
        <p:txBody>
          <a:bodyPr/>
          <a:lstStyle>
            <a:lvl1pPr>
              <a:defRPr/>
            </a:lvl1pPr>
          </a:lstStyle>
          <a:p>
            <a:pPr>
              <a:defRPr/>
            </a:pPr>
            <a:fld id="{25F776A0-5351-4068-B7B6-B6058069B29C}" type="datetime1">
              <a:rPr lang="de-DE" altLang="de-DE"/>
              <a:pPr>
                <a:defRPr/>
              </a:pPr>
              <a:t>21.03.2021</a:t>
            </a:fld>
            <a:endParaRPr lang="de-DE" altLang="de-DE"/>
          </a:p>
        </p:txBody>
      </p:sp>
      <p:sp>
        <p:nvSpPr>
          <p:cNvPr id="6" name="Fußzeilenplatzhalter 21">
            <a:extLst>
              <a:ext uri="{FF2B5EF4-FFF2-40B4-BE49-F238E27FC236}">
                <a16:creationId xmlns:a16="http://schemas.microsoft.com/office/drawing/2014/main" id="{6E34C7CA-6417-4670-84B8-56D878562EE6}"/>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17">
            <a:extLst>
              <a:ext uri="{FF2B5EF4-FFF2-40B4-BE49-F238E27FC236}">
                <a16:creationId xmlns:a16="http://schemas.microsoft.com/office/drawing/2014/main" id="{A01A3EE3-436B-48D1-A950-69A6D520714A}"/>
              </a:ext>
            </a:extLst>
          </p:cNvPr>
          <p:cNvSpPr>
            <a:spLocks noGrp="1"/>
          </p:cNvSpPr>
          <p:nvPr>
            <p:ph type="sldNum" sz="quarter" idx="12"/>
          </p:nvPr>
        </p:nvSpPr>
        <p:spPr/>
        <p:txBody>
          <a:bodyPr/>
          <a:lstStyle>
            <a:lvl1pPr>
              <a:defRPr/>
            </a:lvl1pPr>
          </a:lstStyle>
          <a:p>
            <a:pPr>
              <a:defRPr/>
            </a:pPr>
            <a:fld id="{779D46CB-6904-4D75-B0B4-74E4A1CA8FDE}" type="slidenum">
              <a:rPr lang="de-DE" altLang="de-DE"/>
              <a:pPr>
                <a:defRPr/>
              </a:pPr>
              <a:t>‹#›</a:t>
            </a:fld>
            <a:endParaRPr lang="de-DE" altLang="de-DE"/>
          </a:p>
        </p:txBody>
      </p:sp>
    </p:spTree>
    <p:extLst>
      <p:ext uri="{BB962C8B-B14F-4D97-AF65-F5344CB8AC3E}">
        <p14:creationId xmlns:p14="http://schemas.microsoft.com/office/powerpoint/2010/main" val="68910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lvl1pPr>
              <a:defRPr/>
            </a:lvl1pPr>
          </a:lstStyle>
          <a:p>
            <a:r>
              <a:rPr lang="de-DE"/>
              <a:t>Mastertitelformat bearbeiten</a:t>
            </a:r>
            <a:endParaRPr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de-DE"/>
              <a:t>Mastertextformat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de-DE"/>
              <a:t>Mastertextformat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9">
            <a:extLst>
              <a:ext uri="{FF2B5EF4-FFF2-40B4-BE49-F238E27FC236}">
                <a16:creationId xmlns:a16="http://schemas.microsoft.com/office/drawing/2014/main" id="{9FA33336-244D-4FC4-8395-E831E82A0A6D}"/>
              </a:ext>
            </a:extLst>
          </p:cNvPr>
          <p:cNvSpPr>
            <a:spLocks noGrp="1"/>
          </p:cNvSpPr>
          <p:nvPr>
            <p:ph type="dt" sz="half" idx="10"/>
          </p:nvPr>
        </p:nvSpPr>
        <p:spPr/>
        <p:txBody>
          <a:bodyPr/>
          <a:lstStyle>
            <a:lvl1pPr>
              <a:defRPr/>
            </a:lvl1pPr>
          </a:lstStyle>
          <a:p>
            <a:pPr>
              <a:defRPr/>
            </a:pPr>
            <a:fld id="{40C9C6B2-72B4-40AC-9EE0-0EB6E7067FA8}" type="datetime1">
              <a:rPr lang="de-DE" altLang="de-DE"/>
              <a:pPr>
                <a:defRPr/>
              </a:pPr>
              <a:t>21.03.2021</a:t>
            </a:fld>
            <a:endParaRPr lang="de-DE" altLang="de-DE"/>
          </a:p>
        </p:txBody>
      </p:sp>
      <p:sp>
        <p:nvSpPr>
          <p:cNvPr id="8" name="Fußzeilenplatzhalter 21">
            <a:extLst>
              <a:ext uri="{FF2B5EF4-FFF2-40B4-BE49-F238E27FC236}">
                <a16:creationId xmlns:a16="http://schemas.microsoft.com/office/drawing/2014/main" id="{786A6C11-0C82-4C03-A885-FA383AF87C00}"/>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17">
            <a:extLst>
              <a:ext uri="{FF2B5EF4-FFF2-40B4-BE49-F238E27FC236}">
                <a16:creationId xmlns:a16="http://schemas.microsoft.com/office/drawing/2014/main" id="{5F1555F0-BB6F-4FC7-BB8E-F788C4A81D4E}"/>
              </a:ext>
            </a:extLst>
          </p:cNvPr>
          <p:cNvSpPr>
            <a:spLocks noGrp="1"/>
          </p:cNvSpPr>
          <p:nvPr>
            <p:ph type="sldNum" sz="quarter" idx="12"/>
          </p:nvPr>
        </p:nvSpPr>
        <p:spPr/>
        <p:txBody>
          <a:bodyPr/>
          <a:lstStyle>
            <a:lvl1pPr>
              <a:defRPr/>
            </a:lvl1pPr>
          </a:lstStyle>
          <a:p>
            <a:pPr>
              <a:defRPr/>
            </a:pPr>
            <a:fld id="{0616329B-6B9E-4543-B6FF-7769532A25EF}" type="slidenum">
              <a:rPr lang="de-DE" altLang="de-DE"/>
              <a:pPr>
                <a:defRPr/>
              </a:pPr>
              <a:t>‹#›</a:t>
            </a:fld>
            <a:endParaRPr lang="de-DE" altLang="de-DE"/>
          </a:p>
        </p:txBody>
      </p:sp>
    </p:spTree>
    <p:extLst>
      <p:ext uri="{BB962C8B-B14F-4D97-AF65-F5344CB8AC3E}">
        <p14:creationId xmlns:p14="http://schemas.microsoft.com/office/powerpoint/2010/main" val="156212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de-DE"/>
              <a:t>Mastertitelformat bearbeiten</a:t>
            </a:r>
            <a:endParaRPr lang="en-US"/>
          </a:p>
        </p:txBody>
      </p:sp>
      <p:sp>
        <p:nvSpPr>
          <p:cNvPr id="3" name="Datumsplatzhalter 9">
            <a:extLst>
              <a:ext uri="{FF2B5EF4-FFF2-40B4-BE49-F238E27FC236}">
                <a16:creationId xmlns:a16="http://schemas.microsoft.com/office/drawing/2014/main" id="{9AB1BF7B-4739-4E8D-8438-313EAE77C0DF}"/>
              </a:ext>
            </a:extLst>
          </p:cNvPr>
          <p:cNvSpPr>
            <a:spLocks noGrp="1"/>
          </p:cNvSpPr>
          <p:nvPr>
            <p:ph type="dt" sz="half" idx="10"/>
          </p:nvPr>
        </p:nvSpPr>
        <p:spPr/>
        <p:txBody>
          <a:bodyPr/>
          <a:lstStyle>
            <a:lvl1pPr>
              <a:defRPr/>
            </a:lvl1pPr>
          </a:lstStyle>
          <a:p>
            <a:pPr>
              <a:defRPr/>
            </a:pPr>
            <a:fld id="{3D3E7DDD-E4BA-410A-8066-F40DAF0048A2}" type="datetime1">
              <a:rPr lang="de-DE" altLang="de-DE"/>
              <a:pPr>
                <a:defRPr/>
              </a:pPr>
              <a:t>21.03.2021</a:t>
            </a:fld>
            <a:endParaRPr lang="de-DE" altLang="de-DE"/>
          </a:p>
        </p:txBody>
      </p:sp>
      <p:sp>
        <p:nvSpPr>
          <p:cNvPr id="4" name="Fußzeilenplatzhalter 21">
            <a:extLst>
              <a:ext uri="{FF2B5EF4-FFF2-40B4-BE49-F238E27FC236}">
                <a16:creationId xmlns:a16="http://schemas.microsoft.com/office/drawing/2014/main" id="{C5D0DDF1-008B-42C4-A82C-FCECF6644A03}"/>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17">
            <a:extLst>
              <a:ext uri="{FF2B5EF4-FFF2-40B4-BE49-F238E27FC236}">
                <a16:creationId xmlns:a16="http://schemas.microsoft.com/office/drawing/2014/main" id="{7D6F0E12-072E-47B5-9099-7CD6F17710A7}"/>
              </a:ext>
            </a:extLst>
          </p:cNvPr>
          <p:cNvSpPr>
            <a:spLocks noGrp="1"/>
          </p:cNvSpPr>
          <p:nvPr>
            <p:ph type="sldNum" sz="quarter" idx="12"/>
          </p:nvPr>
        </p:nvSpPr>
        <p:spPr/>
        <p:txBody>
          <a:bodyPr/>
          <a:lstStyle>
            <a:lvl1pPr>
              <a:defRPr/>
            </a:lvl1pPr>
          </a:lstStyle>
          <a:p>
            <a:pPr>
              <a:defRPr/>
            </a:pPr>
            <a:fld id="{A6FC1C41-4F1B-4480-AE2F-08C926D543BF}" type="slidenum">
              <a:rPr lang="de-DE" altLang="de-DE"/>
              <a:pPr>
                <a:defRPr/>
              </a:pPr>
              <a:t>‹#›</a:t>
            </a:fld>
            <a:endParaRPr lang="de-DE" altLang="de-DE"/>
          </a:p>
        </p:txBody>
      </p:sp>
    </p:spTree>
    <p:extLst>
      <p:ext uri="{BB962C8B-B14F-4D97-AF65-F5344CB8AC3E}">
        <p14:creationId xmlns:p14="http://schemas.microsoft.com/office/powerpoint/2010/main" val="59842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9">
            <a:extLst>
              <a:ext uri="{FF2B5EF4-FFF2-40B4-BE49-F238E27FC236}">
                <a16:creationId xmlns:a16="http://schemas.microsoft.com/office/drawing/2014/main" id="{8D58F1E0-A908-4BA2-9869-C51B4844E28B}"/>
              </a:ext>
            </a:extLst>
          </p:cNvPr>
          <p:cNvSpPr>
            <a:spLocks noGrp="1"/>
          </p:cNvSpPr>
          <p:nvPr>
            <p:ph type="dt" sz="half" idx="10"/>
          </p:nvPr>
        </p:nvSpPr>
        <p:spPr/>
        <p:txBody>
          <a:bodyPr/>
          <a:lstStyle>
            <a:lvl1pPr>
              <a:defRPr/>
            </a:lvl1pPr>
          </a:lstStyle>
          <a:p>
            <a:pPr>
              <a:defRPr/>
            </a:pPr>
            <a:fld id="{6168F78B-196C-474C-B3A5-FD7824EFC6F0}" type="datetime1">
              <a:rPr lang="de-DE" altLang="de-DE"/>
              <a:pPr>
                <a:defRPr/>
              </a:pPr>
              <a:t>21.03.2021</a:t>
            </a:fld>
            <a:endParaRPr lang="de-DE" altLang="de-DE"/>
          </a:p>
        </p:txBody>
      </p:sp>
      <p:sp>
        <p:nvSpPr>
          <p:cNvPr id="3" name="Fußzeilenplatzhalter 21">
            <a:extLst>
              <a:ext uri="{FF2B5EF4-FFF2-40B4-BE49-F238E27FC236}">
                <a16:creationId xmlns:a16="http://schemas.microsoft.com/office/drawing/2014/main" id="{8B7A98C0-9E62-43F0-9773-95E8975A9F69}"/>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17">
            <a:extLst>
              <a:ext uri="{FF2B5EF4-FFF2-40B4-BE49-F238E27FC236}">
                <a16:creationId xmlns:a16="http://schemas.microsoft.com/office/drawing/2014/main" id="{C1FCA116-252E-47C8-8B8B-2B3FA694D5FF}"/>
              </a:ext>
            </a:extLst>
          </p:cNvPr>
          <p:cNvSpPr>
            <a:spLocks noGrp="1"/>
          </p:cNvSpPr>
          <p:nvPr>
            <p:ph type="sldNum" sz="quarter" idx="12"/>
          </p:nvPr>
        </p:nvSpPr>
        <p:spPr/>
        <p:txBody>
          <a:bodyPr/>
          <a:lstStyle>
            <a:lvl1pPr>
              <a:defRPr/>
            </a:lvl1pPr>
          </a:lstStyle>
          <a:p>
            <a:pPr>
              <a:defRPr/>
            </a:pPr>
            <a:fld id="{95626412-DE27-4AE4-8580-9892BB838946}" type="slidenum">
              <a:rPr lang="de-DE" altLang="de-DE"/>
              <a:pPr>
                <a:defRPr/>
              </a:pPr>
              <a:t>‹#›</a:t>
            </a:fld>
            <a:endParaRPr lang="de-DE" altLang="de-DE"/>
          </a:p>
        </p:txBody>
      </p:sp>
    </p:spTree>
    <p:extLst>
      <p:ext uri="{BB962C8B-B14F-4D97-AF65-F5344CB8AC3E}">
        <p14:creationId xmlns:p14="http://schemas.microsoft.com/office/powerpoint/2010/main" val="111984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de-DE" dirty="0"/>
              <a:t>Mastertitelformat bearbeiten</a:t>
            </a:r>
            <a:endParaRPr lang="en-US" dirty="0"/>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de-DE"/>
              <a:t>Mastertextformat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9">
            <a:extLst>
              <a:ext uri="{FF2B5EF4-FFF2-40B4-BE49-F238E27FC236}">
                <a16:creationId xmlns:a16="http://schemas.microsoft.com/office/drawing/2014/main" id="{0E2EC9C1-CCED-4713-9EB0-3CE638C8F598}"/>
              </a:ext>
            </a:extLst>
          </p:cNvPr>
          <p:cNvSpPr>
            <a:spLocks noGrp="1"/>
          </p:cNvSpPr>
          <p:nvPr>
            <p:ph type="dt" sz="half" idx="10"/>
          </p:nvPr>
        </p:nvSpPr>
        <p:spPr/>
        <p:txBody>
          <a:bodyPr/>
          <a:lstStyle>
            <a:lvl1pPr>
              <a:defRPr/>
            </a:lvl1pPr>
          </a:lstStyle>
          <a:p>
            <a:pPr>
              <a:defRPr/>
            </a:pPr>
            <a:fld id="{7D0BD741-ED93-4973-8D63-1AA73BE62F31}" type="datetime1">
              <a:rPr lang="de-DE" altLang="de-DE"/>
              <a:pPr>
                <a:defRPr/>
              </a:pPr>
              <a:t>21.03.2021</a:t>
            </a:fld>
            <a:endParaRPr lang="de-DE" altLang="de-DE"/>
          </a:p>
        </p:txBody>
      </p:sp>
      <p:sp>
        <p:nvSpPr>
          <p:cNvPr id="6" name="Fußzeilenplatzhalter 21">
            <a:extLst>
              <a:ext uri="{FF2B5EF4-FFF2-40B4-BE49-F238E27FC236}">
                <a16:creationId xmlns:a16="http://schemas.microsoft.com/office/drawing/2014/main" id="{42416B1C-3527-438F-9EE7-7DCC85A11312}"/>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17">
            <a:extLst>
              <a:ext uri="{FF2B5EF4-FFF2-40B4-BE49-F238E27FC236}">
                <a16:creationId xmlns:a16="http://schemas.microsoft.com/office/drawing/2014/main" id="{BF4E860C-9D1C-4F1C-84FA-4D15C8612E28}"/>
              </a:ext>
            </a:extLst>
          </p:cNvPr>
          <p:cNvSpPr>
            <a:spLocks noGrp="1"/>
          </p:cNvSpPr>
          <p:nvPr>
            <p:ph type="sldNum" sz="quarter" idx="12"/>
          </p:nvPr>
        </p:nvSpPr>
        <p:spPr/>
        <p:txBody>
          <a:bodyPr/>
          <a:lstStyle>
            <a:lvl1pPr>
              <a:defRPr/>
            </a:lvl1pPr>
          </a:lstStyle>
          <a:p>
            <a:pPr>
              <a:defRPr/>
            </a:pPr>
            <a:fld id="{5B6723AF-CC66-45F0-ACA1-EF1FCFCE3741}" type="slidenum">
              <a:rPr lang="de-DE" altLang="de-DE"/>
              <a:pPr>
                <a:defRPr/>
              </a:pPr>
              <a:t>‹#›</a:t>
            </a:fld>
            <a:endParaRPr lang="de-DE" altLang="de-DE"/>
          </a:p>
        </p:txBody>
      </p:sp>
    </p:spTree>
    <p:extLst>
      <p:ext uri="{BB962C8B-B14F-4D97-AF65-F5344CB8AC3E}">
        <p14:creationId xmlns:p14="http://schemas.microsoft.com/office/powerpoint/2010/main" val="42452440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9">
            <a:extLst>
              <a:ext uri="{FF2B5EF4-FFF2-40B4-BE49-F238E27FC236}">
                <a16:creationId xmlns:a16="http://schemas.microsoft.com/office/drawing/2014/main" id="{4B74307D-D3EB-4200-86A3-1285D0C6A4FF}"/>
              </a:ext>
            </a:extLst>
          </p:cNvPr>
          <p:cNvSpPr>
            <a:spLocks noGrp="1"/>
          </p:cNvSpPr>
          <p:nvPr>
            <p:ph type="dt" sz="half" idx="10"/>
          </p:nvPr>
        </p:nvSpPr>
        <p:spPr/>
        <p:txBody>
          <a:bodyPr/>
          <a:lstStyle>
            <a:lvl1pPr>
              <a:defRPr/>
            </a:lvl1pPr>
          </a:lstStyle>
          <a:p>
            <a:pPr>
              <a:defRPr/>
            </a:pPr>
            <a:fld id="{6E29BD07-13A0-4C85-8495-213A8EAFA146}" type="datetime1">
              <a:rPr lang="de-DE" altLang="de-DE"/>
              <a:pPr>
                <a:defRPr/>
              </a:pPr>
              <a:t>21.03.2021</a:t>
            </a:fld>
            <a:endParaRPr lang="de-DE" altLang="de-DE"/>
          </a:p>
        </p:txBody>
      </p:sp>
      <p:sp>
        <p:nvSpPr>
          <p:cNvPr id="5" name="Fußzeilenplatzhalter 21">
            <a:extLst>
              <a:ext uri="{FF2B5EF4-FFF2-40B4-BE49-F238E27FC236}">
                <a16:creationId xmlns:a16="http://schemas.microsoft.com/office/drawing/2014/main" id="{F83BE642-5417-45BB-A379-01A1181EB155}"/>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17">
            <a:extLst>
              <a:ext uri="{FF2B5EF4-FFF2-40B4-BE49-F238E27FC236}">
                <a16:creationId xmlns:a16="http://schemas.microsoft.com/office/drawing/2014/main" id="{303BF005-8BC8-4D80-8CAC-28BCC363D2E9}"/>
              </a:ext>
            </a:extLst>
          </p:cNvPr>
          <p:cNvSpPr>
            <a:spLocks noGrp="1"/>
          </p:cNvSpPr>
          <p:nvPr>
            <p:ph type="sldNum" sz="quarter" idx="12"/>
          </p:nvPr>
        </p:nvSpPr>
        <p:spPr/>
        <p:txBody>
          <a:bodyPr/>
          <a:lstStyle>
            <a:lvl1pPr>
              <a:defRPr/>
            </a:lvl1pPr>
          </a:lstStyle>
          <a:p>
            <a:pPr>
              <a:defRPr/>
            </a:pPr>
            <a:fld id="{5AF6CE2B-516E-45D6-BA74-31DBA4B2D533}" type="slidenum">
              <a:rPr lang="de-DE" altLang="de-DE"/>
              <a:pPr>
                <a:defRPr/>
              </a:pPr>
              <a:t>‹#›</a:t>
            </a:fld>
            <a:endParaRPr lang="de-DE" altLang="de-DE"/>
          </a:p>
        </p:txBody>
      </p:sp>
    </p:spTree>
    <p:extLst>
      <p:ext uri="{BB962C8B-B14F-4D97-AF65-F5344CB8AC3E}">
        <p14:creationId xmlns:p14="http://schemas.microsoft.com/office/powerpoint/2010/main" val="199040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lang="de-DE"/>
              <a:t>Mastertitelformat bearbeiten</a:t>
            </a:r>
            <a:endParaRPr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9">
            <a:extLst>
              <a:ext uri="{FF2B5EF4-FFF2-40B4-BE49-F238E27FC236}">
                <a16:creationId xmlns:a16="http://schemas.microsoft.com/office/drawing/2014/main" id="{AD4B1497-EAD2-471B-9768-5717D4386BF2}"/>
              </a:ext>
            </a:extLst>
          </p:cNvPr>
          <p:cNvSpPr>
            <a:spLocks noGrp="1"/>
          </p:cNvSpPr>
          <p:nvPr>
            <p:ph type="dt" sz="half" idx="10"/>
          </p:nvPr>
        </p:nvSpPr>
        <p:spPr/>
        <p:txBody>
          <a:bodyPr/>
          <a:lstStyle>
            <a:lvl1pPr>
              <a:defRPr/>
            </a:lvl1pPr>
          </a:lstStyle>
          <a:p>
            <a:pPr>
              <a:defRPr/>
            </a:pPr>
            <a:fld id="{3E44F51F-DD36-4F29-8D48-7D1635E7A022}" type="datetime1">
              <a:rPr lang="de-DE" altLang="de-DE"/>
              <a:pPr>
                <a:defRPr/>
              </a:pPr>
              <a:t>21.03.2021</a:t>
            </a:fld>
            <a:endParaRPr lang="de-DE" altLang="de-DE"/>
          </a:p>
        </p:txBody>
      </p:sp>
      <p:sp>
        <p:nvSpPr>
          <p:cNvPr id="5" name="Fußzeilenplatzhalter 21">
            <a:extLst>
              <a:ext uri="{FF2B5EF4-FFF2-40B4-BE49-F238E27FC236}">
                <a16:creationId xmlns:a16="http://schemas.microsoft.com/office/drawing/2014/main" id="{1B9843D6-A9EA-4F92-879A-714A547856B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17">
            <a:extLst>
              <a:ext uri="{FF2B5EF4-FFF2-40B4-BE49-F238E27FC236}">
                <a16:creationId xmlns:a16="http://schemas.microsoft.com/office/drawing/2014/main" id="{E1634E08-2DE9-4561-94B8-FA1D9D99994B}"/>
              </a:ext>
            </a:extLst>
          </p:cNvPr>
          <p:cNvSpPr>
            <a:spLocks noGrp="1"/>
          </p:cNvSpPr>
          <p:nvPr>
            <p:ph type="sldNum" sz="quarter" idx="12"/>
          </p:nvPr>
        </p:nvSpPr>
        <p:spPr/>
        <p:txBody>
          <a:bodyPr/>
          <a:lstStyle>
            <a:lvl1pPr>
              <a:defRPr/>
            </a:lvl1pPr>
          </a:lstStyle>
          <a:p>
            <a:pPr>
              <a:defRPr/>
            </a:pPr>
            <a:fld id="{6EE7657B-CF52-4CC1-98B5-A894600BE54C}" type="slidenum">
              <a:rPr lang="de-DE" altLang="de-DE"/>
              <a:pPr>
                <a:defRPr/>
              </a:pPr>
              <a:t>‹#›</a:t>
            </a:fld>
            <a:endParaRPr lang="de-DE" altLang="de-DE"/>
          </a:p>
        </p:txBody>
      </p:sp>
    </p:spTree>
    <p:extLst>
      <p:ext uri="{BB962C8B-B14F-4D97-AF65-F5344CB8AC3E}">
        <p14:creationId xmlns:p14="http://schemas.microsoft.com/office/powerpoint/2010/main" val="73314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uppieren 1">
            <a:extLst>
              <a:ext uri="{FF2B5EF4-FFF2-40B4-BE49-F238E27FC236}">
                <a16:creationId xmlns:a16="http://schemas.microsoft.com/office/drawing/2014/main" id="{B16EB3D5-47EC-47D3-AA47-137E44168BA1}"/>
              </a:ext>
            </a:extLst>
          </p:cNvPr>
          <p:cNvGrpSpPr>
            <a:grpSpLocks/>
          </p:cNvGrpSpPr>
          <p:nvPr/>
        </p:nvGrpSpPr>
        <p:grpSpPr bwMode="auto">
          <a:xfrm>
            <a:off x="-19050" y="203200"/>
            <a:ext cx="9180513" cy="647700"/>
            <a:chOff x="-19045" y="216550"/>
            <a:chExt cx="9180548" cy="649224"/>
          </a:xfrm>
        </p:grpSpPr>
        <p:sp>
          <p:nvSpPr>
            <p:cNvPr id="12" name="Freihandform 11">
              <a:extLst>
                <a:ext uri="{FF2B5EF4-FFF2-40B4-BE49-F238E27FC236}">
                  <a16:creationId xmlns:a16="http://schemas.microsoft.com/office/drawing/2014/main" id="{02971F1B-D963-4357-AACF-BD4EC13A5DE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Freihandform 12">
              <a:extLst>
                <a:ext uri="{FF2B5EF4-FFF2-40B4-BE49-F238E27FC236}">
                  <a16:creationId xmlns:a16="http://schemas.microsoft.com/office/drawing/2014/main" id="{B80E9AD1-CDEE-47CF-90A9-489C29FFF67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
        <p:nvSpPr>
          <p:cNvPr id="7" name="Freihandform 6">
            <a:extLst>
              <a:ext uri="{FF2B5EF4-FFF2-40B4-BE49-F238E27FC236}">
                <a16:creationId xmlns:a16="http://schemas.microsoft.com/office/drawing/2014/main" id="{5A01E79E-56D4-47FB-900C-6D67C7F4685C}"/>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cs typeface="+mn-cs"/>
            </a:endParaRPr>
          </a:p>
        </p:txBody>
      </p:sp>
      <p:sp>
        <p:nvSpPr>
          <p:cNvPr id="8" name="Freihandform 7">
            <a:extLst>
              <a:ext uri="{FF2B5EF4-FFF2-40B4-BE49-F238E27FC236}">
                <a16:creationId xmlns:a16="http://schemas.microsoft.com/office/drawing/2014/main" id="{226C053F-B1F6-4062-AFA4-E229DC268B7E}"/>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cs typeface="+mn-cs"/>
            </a:endParaRPr>
          </a:p>
        </p:txBody>
      </p:sp>
      <p:sp>
        <p:nvSpPr>
          <p:cNvPr id="1029" name="Textplatzhalter 29">
            <a:extLst>
              <a:ext uri="{FF2B5EF4-FFF2-40B4-BE49-F238E27FC236}">
                <a16:creationId xmlns:a16="http://schemas.microsoft.com/office/drawing/2014/main" id="{A0F877D8-AF12-4D27-B4DA-C3AE65E99248}"/>
              </a:ext>
            </a:extLst>
          </p:cNvPr>
          <p:cNvSpPr>
            <a:spLocks noGrp="1" noChangeArrowheads="1"/>
          </p:cNvSpPr>
          <p:nvPr>
            <p:ph type="body" idx="1"/>
          </p:nvPr>
        </p:nvSpPr>
        <p:spPr bwMode="auto">
          <a:xfrm>
            <a:off x="457200" y="2607206"/>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 name="Datumsplatzhalter 9">
            <a:extLst>
              <a:ext uri="{FF2B5EF4-FFF2-40B4-BE49-F238E27FC236}">
                <a16:creationId xmlns:a16="http://schemas.microsoft.com/office/drawing/2014/main" id="{B5D42416-EB4B-4D5E-BD45-9C069450A668}"/>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New Roman" pitchFamily="18" charset="0"/>
                <a:cs typeface="Arial Unicode MS" panose="020B0604020202020204" pitchFamily="34" charset="-128"/>
              </a:defRPr>
            </a:lvl1pPr>
          </a:lstStyle>
          <a:p>
            <a:pPr>
              <a:defRPr/>
            </a:pPr>
            <a:fld id="{248CDBA9-C7BE-461F-AD5F-A883561E7630}" type="datetime1">
              <a:rPr lang="de-DE" altLang="de-DE"/>
              <a:pPr>
                <a:defRPr/>
              </a:pPr>
              <a:t>21.03.2021</a:t>
            </a:fld>
            <a:endParaRPr lang="de-DE" altLang="de-DE"/>
          </a:p>
        </p:txBody>
      </p:sp>
      <p:sp>
        <p:nvSpPr>
          <p:cNvPr id="22" name="Fußzeilenplatzhalter 21">
            <a:extLst>
              <a:ext uri="{FF2B5EF4-FFF2-40B4-BE49-F238E27FC236}">
                <a16:creationId xmlns:a16="http://schemas.microsoft.com/office/drawing/2014/main" id="{99262731-EC4F-41ED-BE03-9CA8F509C4CA}"/>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New Roman" pitchFamily="18" charset="0"/>
                <a:cs typeface="Arial Unicode MS" panose="020B0604020202020204" pitchFamily="34" charset="-128"/>
              </a:defRPr>
            </a:lvl1pPr>
          </a:lstStyle>
          <a:p>
            <a:pPr>
              <a:defRPr/>
            </a:pPr>
            <a:endParaRPr lang="de-DE"/>
          </a:p>
        </p:txBody>
      </p:sp>
      <p:sp>
        <p:nvSpPr>
          <p:cNvPr id="18" name="Foliennummernplatzhalter 17">
            <a:extLst>
              <a:ext uri="{FF2B5EF4-FFF2-40B4-BE49-F238E27FC236}">
                <a16:creationId xmlns:a16="http://schemas.microsoft.com/office/drawing/2014/main" id="{D9AB118B-1901-4294-8816-1F8FCE3B51E5}"/>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BCD1B721-8616-4DB8-A788-3BD86F403ABB}" type="slidenum">
              <a:rPr lang="de-DE" altLang="de-DE"/>
              <a:pPr>
                <a:defRPr/>
              </a:pPr>
              <a:t>‹#›</a:t>
            </a:fld>
            <a:endParaRPr lang="de-DE" altLang="de-DE"/>
          </a:p>
        </p:txBody>
      </p:sp>
      <p:sp>
        <p:nvSpPr>
          <p:cNvPr id="1033" name="Rectangle 106">
            <a:extLst>
              <a:ext uri="{FF2B5EF4-FFF2-40B4-BE49-F238E27FC236}">
                <a16:creationId xmlns:a16="http://schemas.microsoft.com/office/drawing/2014/main" id="{74F43051-BB68-4DE4-9247-6EC5B486B9CA}"/>
              </a:ext>
            </a:extLst>
          </p:cNvPr>
          <p:cNvSpPr>
            <a:spLocks noChangeArrowheads="1"/>
          </p:cNvSpPr>
          <p:nvPr/>
        </p:nvSpPr>
        <p:spPr bwMode="auto">
          <a:xfrm flipV="1">
            <a:off x="0" y="2402949"/>
            <a:ext cx="6643688" cy="714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de-DE" altLang="de-DE"/>
          </a:p>
        </p:txBody>
      </p:sp>
      <p:sp>
        <p:nvSpPr>
          <p:cNvPr id="1034" name="Titelplatzhalter 8">
            <a:extLst>
              <a:ext uri="{FF2B5EF4-FFF2-40B4-BE49-F238E27FC236}">
                <a16:creationId xmlns:a16="http://schemas.microsoft.com/office/drawing/2014/main" id="{A845B6E9-B556-4907-958A-2628B71F5007}"/>
              </a:ext>
            </a:extLst>
          </p:cNvPr>
          <p:cNvSpPr>
            <a:spLocks noGrp="1" noChangeArrowheads="1"/>
          </p:cNvSpPr>
          <p:nvPr>
            <p:ph type="title"/>
          </p:nvPr>
        </p:nvSpPr>
        <p:spPr bwMode="auto">
          <a:xfrm>
            <a:off x="457200" y="103822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0000" bIns="46800" numCol="1" anchor="b" anchorCtr="0" compatLnSpc="1">
            <a:prstTxWarp prst="textNoShape">
              <a:avLst/>
            </a:prstTxWarp>
          </a:bodyPr>
          <a:lstStyle/>
          <a:p>
            <a:pPr lvl="0"/>
            <a:r>
              <a:rPr lang="de-DE" altLang="de-DE"/>
              <a:t>Titelmasterformat durch Klicken bearbeiten</a:t>
            </a:r>
            <a:endParaRPr lang="en-US" altLang="de-DE"/>
          </a:p>
        </p:txBody>
      </p:sp>
      <p:pic>
        <p:nvPicPr>
          <p:cNvPr id="1035" name="Picture 112">
            <a:extLst>
              <a:ext uri="{FF2B5EF4-FFF2-40B4-BE49-F238E27FC236}">
                <a16:creationId xmlns:a16="http://schemas.microsoft.com/office/drawing/2014/main" id="{027053D0-0CD2-47C9-9CA8-3E27D0359B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7500" y="0"/>
            <a:ext cx="2476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l" rtl="0" eaLnBrk="0" fontAlgn="base" hangingPunct="0">
        <a:spcBef>
          <a:spcPct val="0"/>
        </a:spcBef>
        <a:spcAft>
          <a:spcPct val="0"/>
        </a:spcAft>
        <a:defRPr sz="3000" kern="1200">
          <a:solidFill>
            <a:srgbClr val="002060"/>
          </a:solidFill>
          <a:latin typeface="Arial Unicode MS" pitchFamily="34" charset="-128"/>
          <a:ea typeface="+mj-ea"/>
          <a:cs typeface="+mj-cs"/>
        </a:defRPr>
      </a:lvl1pPr>
      <a:lvl2pPr algn="l" rtl="0" eaLnBrk="0" fontAlgn="base" hangingPunct="0">
        <a:spcBef>
          <a:spcPct val="0"/>
        </a:spcBef>
        <a:spcAft>
          <a:spcPct val="0"/>
        </a:spcAft>
        <a:defRPr sz="3000">
          <a:solidFill>
            <a:srgbClr val="002060"/>
          </a:solidFill>
          <a:latin typeface="Arial Unicode MS" pitchFamily="34" charset="-128"/>
        </a:defRPr>
      </a:lvl2pPr>
      <a:lvl3pPr algn="l" rtl="0" eaLnBrk="0" fontAlgn="base" hangingPunct="0">
        <a:spcBef>
          <a:spcPct val="0"/>
        </a:spcBef>
        <a:spcAft>
          <a:spcPct val="0"/>
        </a:spcAft>
        <a:defRPr sz="3000">
          <a:solidFill>
            <a:srgbClr val="002060"/>
          </a:solidFill>
          <a:latin typeface="Arial Unicode MS" pitchFamily="34" charset="-128"/>
        </a:defRPr>
      </a:lvl3pPr>
      <a:lvl4pPr algn="l" rtl="0" eaLnBrk="0" fontAlgn="base" hangingPunct="0">
        <a:spcBef>
          <a:spcPct val="0"/>
        </a:spcBef>
        <a:spcAft>
          <a:spcPct val="0"/>
        </a:spcAft>
        <a:defRPr sz="3000">
          <a:solidFill>
            <a:srgbClr val="002060"/>
          </a:solidFill>
          <a:latin typeface="Arial Unicode MS" pitchFamily="34" charset="-128"/>
        </a:defRPr>
      </a:lvl4pPr>
      <a:lvl5pPr algn="l" rtl="0" eaLnBrk="0" fontAlgn="base" hangingPunct="0">
        <a:spcBef>
          <a:spcPct val="0"/>
        </a:spcBef>
        <a:spcAft>
          <a:spcPct val="0"/>
        </a:spcAft>
        <a:defRPr sz="3000">
          <a:solidFill>
            <a:srgbClr val="002060"/>
          </a:solidFill>
          <a:latin typeface="Arial Unicode MS" pitchFamily="34" charset="-128"/>
        </a:defRPr>
      </a:lvl5pPr>
      <a:lvl6pPr marL="457200" algn="l" rtl="0" eaLnBrk="1" fontAlgn="base" hangingPunct="1">
        <a:spcBef>
          <a:spcPct val="0"/>
        </a:spcBef>
        <a:spcAft>
          <a:spcPct val="0"/>
        </a:spcAft>
        <a:defRPr sz="3000">
          <a:solidFill>
            <a:srgbClr val="002060"/>
          </a:solidFill>
          <a:latin typeface="Arial Unicode MS" pitchFamily="34" charset="-128"/>
        </a:defRPr>
      </a:lvl6pPr>
      <a:lvl7pPr marL="914400" algn="l" rtl="0" eaLnBrk="1" fontAlgn="base" hangingPunct="1">
        <a:spcBef>
          <a:spcPct val="0"/>
        </a:spcBef>
        <a:spcAft>
          <a:spcPct val="0"/>
        </a:spcAft>
        <a:defRPr sz="3000">
          <a:solidFill>
            <a:srgbClr val="002060"/>
          </a:solidFill>
          <a:latin typeface="Arial Unicode MS" pitchFamily="34" charset="-128"/>
        </a:defRPr>
      </a:lvl7pPr>
      <a:lvl8pPr marL="1371600" algn="l" rtl="0" eaLnBrk="1" fontAlgn="base" hangingPunct="1">
        <a:spcBef>
          <a:spcPct val="0"/>
        </a:spcBef>
        <a:spcAft>
          <a:spcPct val="0"/>
        </a:spcAft>
        <a:defRPr sz="3000">
          <a:solidFill>
            <a:srgbClr val="002060"/>
          </a:solidFill>
          <a:latin typeface="Arial Unicode MS" pitchFamily="34" charset="-128"/>
        </a:defRPr>
      </a:lvl8pPr>
      <a:lvl9pPr marL="1828800" algn="l" rtl="0" eaLnBrk="1" fontAlgn="base" hangingPunct="1">
        <a:spcBef>
          <a:spcPct val="0"/>
        </a:spcBef>
        <a:spcAft>
          <a:spcPct val="0"/>
        </a:spcAft>
        <a:defRPr sz="3000">
          <a:solidFill>
            <a:srgbClr val="002060"/>
          </a:solidFill>
          <a:latin typeface="Arial Unicode MS" pitchFamily="34" charset="-128"/>
        </a:defRPr>
      </a:lvl9pPr>
    </p:titleStyle>
    <p:bodyStyle>
      <a:lvl1pPr marL="273050" indent="-273050" algn="l" rtl="0" eaLnBrk="0" fontAlgn="base" hangingPunct="0">
        <a:spcBef>
          <a:spcPct val="0"/>
        </a:spcBef>
        <a:spcAft>
          <a:spcPct val="0"/>
        </a:spcAft>
        <a:buClr>
          <a:schemeClr val="tx2"/>
        </a:buClr>
        <a:buSzPct val="95000"/>
        <a:buFont typeface="Wingdings 2" panose="05020102010507070707" pitchFamily="18" charset="2"/>
        <a:buChar char=""/>
        <a:defRPr sz="2400" kern="1200">
          <a:solidFill>
            <a:srgbClr val="002060"/>
          </a:solidFill>
          <a:latin typeface="Arial Unicode MS" pitchFamily="34" charset="-128"/>
          <a:ea typeface="+mn-ea"/>
          <a:cs typeface="+mn-cs"/>
        </a:defRPr>
      </a:lvl1pPr>
      <a:lvl2pPr marL="639763" indent="-246063" algn="l" rtl="0" eaLnBrk="0" fontAlgn="base" hangingPunct="0">
        <a:spcBef>
          <a:spcPct val="0"/>
        </a:spcBef>
        <a:spcAft>
          <a:spcPct val="0"/>
        </a:spcAft>
        <a:buClr>
          <a:schemeClr val="tx2"/>
        </a:buClr>
        <a:buChar char="-"/>
        <a:defRPr sz="2000" kern="1200">
          <a:solidFill>
            <a:srgbClr val="002060"/>
          </a:solidFill>
          <a:latin typeface="Arial Unicode MS" pitchFamily="34" charset="-128"/>
          <a:ea typeface="+mn-ea"/>
          <a:cs typeface="+mn-cs"/>
        </a:defRPr>
      </a:lvl2pPr>
      <a:lvl3pPr marL="914400" indent="-246063" algn="l" rtl="0" eaLnBrk="0" fontAlgn="base" hangingPunct="0">
        <a:spcBef>
          <a:spcPct val="0"/>
        </a:spcBef>
        <a:spcAft>
          <a:spcPct val="0"/>
        </a:spcAft>
        <a:buClr>
          <a:schemeClr val="accent2"/>
        </a:buClr>
        <a:buChar char="-"/>
        <a:defRPr sz="2000" kern="1200">
          <a:solidFill>
            <a:srgbClr val="002060"/>
          </a:solidFill>
          <a:latin typeface="Arial Unicode MS" pitchFamily="34" charset="-128"/>
          <a:ea typeface="+mn-ea"/>
          <a:cs typeface="+mn-cs"/>
        </a:defRPr>
      </a:lvl3pPr>
      <a:lvl4pPr marL="1187450" indent="-209550" algn="l" rtl="0" eaLnBrk="0" fontAlgn="base" hangingPunct="0">
        <a:spcBef>
          <a:spcPct val="0"/>
        </a:spcBef>
        <a:spcAft>
          <a:spcPct val="0"/>
        </a:spcAft>
        <a:buClr>
          <a:srgbClr val="0BD0D9"/>
        </a:buClr>
        <a:buChar char="-"/>
        <a:defRPr sz="2000" kern="1200">
          <a:solidFill>
            <a:srgbClr val="002060"/>
          </a:solidFill>
          <a:latin typeface="Arial Unicode MS" pitchFamily="34" charset="-128"/>
          <a:ea typeface="+mn-ea"/>
          <a:cs typeface="+mn-cs"/>
        </a:defRPr>
      </a:lvl4pPr>
      <a:lvl5pPr marL="1462088" indent="-209550" algn="l" rtl="0" eaLnBrk="0" fontAlgn="base" hangingPunct="0">
        <a:spcBef>
          <a:spcPct val="0"/>
        </a:spcBef>
        <a:spcAft>
          <a:spcPct val="0"/>
        </a:spcAft>
        <a:buClr>
          <a:srgbClr val="10CF9B"/>
        </a:buClr>
        <a:buChar char="-"/>
        <a:defRPr sz="2000" kern="1200">
          <a:solidFill>
            <a:srgbClr val="002060"/>
          </a:solidFill>
          <a:latin typeface="Arial Unicode MS" pitchFamily="34" charset="-128"/>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vitamind.science/dosierung-und-toxizitat-von-vitamin-d-und-k-bei-covid-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drjacobsinstitut.d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vitamind.scie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1CCCF7D-A179-4BAC-B132-221F260FC43F}"/>
              </a:ext>
            </a:extLst>
          </p:cNvPr>
          <p:cNvPicPr>
            <a:picLocks noChangeAspect="1"/>
          </p:cNvPicPr>
          <p:nvPr/>
        </p:nvPicPr>
        <p:blipFill>
          <a:blip r:embed="rId3"/>
          <a:stretch>
            <a:fillRect/>
          </a:stretch>
        </p:blipFill>
        <p:spPr>
          <a:xfrm>
            <a:off x="-331936" y="-10510"/>
            <a:ext cx="7051809" cy="3912238"/>
          </a:xfrm>
          <a:prstGeom prst="rect">
            <a:avLst/>
          </a:prstGeom>
        </p:spPr>
      </p:pic>
      <p:sp>
        <p:nvSpPr>
          <p:cNvPr id="2" name="Titel 1">
            <a:extLst>
              <a:ext uri="{FF2B5EF4-FFF2-40B4-BE49-F238E27FC236}">
                <a16:creationId xmlns:a16="http://schemas.microsoft.com/office/drawing/2014/main" id="{797741A3-227F-4298-A2EC-E8B8D8FBD61F}"/>
              </a:ext>
            </a:extLst>
          </p:cNvPr>
          <p:cNvSpPr>
            <a:spLocks noGrp="1"/>
          </p:cNvSpPr>
          <p:nvPr>
            <p:ph type="ctrTitle"/>
          </p:nvPr>
        </p:nvSpPr>
        <p:spPr>
          <a:xfrm>
            <a:off x="817179" y="3912238"/>
            <a:ext cx="7772400" cy="1470025"/>
          </a:xfrm>
        </p:spPr>
        <p:txBody>
          <a:bodyPr/>
          <a:lstStyle/>
          <a:p>
            <a:pPr algn="ctr"/>
            <a:r>
              <a:rPr lang="de-DE" dirty="0"/>
              <a:t>Kann Vitamin D vor COVID-19, Krebs und anderen Erkrankungen schützen? </a:t>
            </a:r>
          </a:p>
        </p:txBody>
      </p:sp>
      <p:sp>
        <p:nvSpPr>
          <p:cNvPr id="4" name="Foliennummernplatzhalter 3">
            <a:extLst>
              <a:ext uri="{FF2B5EF4-FFF2-40B4-BE49-F238E27FC236}">
                <a16:creationId xmlns:a16="http://schemas.microsoft.com/office/drawing/2014/main" id="{4BD97B89-0E99-4F7B-B167-F0C3A5FA72E2}"/>
              </a:ext>
            </a:extLst>
          </p:cNvPr>
          <p:cNvSpPr>
            <a:spLocks noGrp="1"/>
          </p:cNvSpPr>
          <p:nvPr>
            <p:ph type="sldNum" sz="quarter" idx="12"/>
          </p:nvPr>
        </p:nvSpPr>
        <p:spPr/>
        <p:txBody>
          <a:bodyPr/>
          <a:lstStyle/>
          <a:p>
            <a:pPr>
              <a:defRPr/>
            </a:pPr>
            <a:fld id="{126D7577-F3D8-4859-B2E3-E5D9061FBEEC}" type="slidenum">
              <a:rPr lang="de-DE" altLang="de-DE" smtClean="0"/>
              <a:pPr>
                <a:defRPr/>
              </a:pPr>
              <a:t>1</a:t>
            </a:fld>
            <a:endParaRPr lang="de-DE" altLang="de-DE"/>
          </a:p>
        </p:txBody>
      </p:sp>
    </p:spTree>
    <p:extLst>
      <p:ext uri="{BB962C8B-B14F-4D97-AF65-F5344CB8AC3E}">
        <p14:creationId xmlns:p14="http://schemas.microsoft.com/office/powerpoint/2010/main" val="184731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200" y="751716"/>
            <a:ext cx="8229600" cy="1143000"/>
          </a:xfrm>
        </p:spPr>
        <p:txBody>
          <a:bodyPr/>
          <a:lstStyle/>
          <a:p>
            <a:r>
              <a:rPr lang="de-DE" dirty="0"/>
              <a:t>Fakt 8: Vitamin D ist sicher und wird durch Vitamin-K2-Gabe noch sicherer</a:t>
            </a:r>
          </a:p>
        </p:txBody>
      </p:sp>
      <p:pic>
        <p:nvPicPr>
          <p:cNvPr id="5" name="Grafik 4">
            <a:extLst>
              <a:ext uri="{FF2B5EF4-FFF2-40B4-BE49-F238E27FC236}">
                <a16:creationId xmlns:a16="http://schemas.microsoft.com/office/drawing/2014/main" id="{462D7E40-D445-4210-B513-2945F9E3F4D5}"/>
              </a:ext>
            </a:extLst>
          </p:cNvPr>
          <p:cNvPicPr>
            <a:picLocks noChangeAspect="1"/>
          </p:cNvPicPr>
          <p:nvPr/>
        </p:nvPicPr>
        <p:blipFill>
          <a:blip r:embed="rId3"/>
          <a:stretch>
            <a:fillRect/>
          </a:stretch>
        </p:blipFill>
        <p:spPr>
          <a:xfrm>
            <a:off x="1202683" y="1988023"/>
            <a:ext cx="6121848" cy="4266894"/>
          </a:xfrm>
          <a:prstGeom prst="rect">
            <a:avLst/>
          </a:prstGeom>
        </p:spPr>
      </p:pic>
      <p:sp>
        <p:nvSpPr>
          <p:cNvPr id="8" name="Textfeld 7">
            <a:extLst>
              <a:ext uri="{FF2B5EF4-FFF2-40B4-BE49-F238E27FC236}">
                <a16:creationId xmlns:a16="http://schemas.microsoft.com/office/drawing/2014/main" id="{E171E9C0-A99C-45A9-942C-3D2550F68600}"/>
              </a:ext>
            </a:extLst>
          </p:cNvPr>
          <p:cNvSpPr txBox="1"/>
          <p:nvPr/>
        </p:nvSpPr>
        <p:spPr>
          <a:xfrm>
            <a:off x="1314650" y="6326155"/>
            <a:ext cx="6896288" cy="707886"/>
          </a:xfrm>
          <a:prstGeom prst="rect">
            <a:avLst/>
          </a:prstGeom>
          <a:noFill/>
        </p:spPr>
        <p:txBody>
          <a:bodyPr wrap="square" rtlCol="0">
            <a:spAutoFit/>
          </a:bodyPr>
          <a:lstStyle/>
          <a:p>
            <a:r>
              <a:rPr lang="de-DE" sz="1600" dirty="0">
                <a:solidFill>
                  <a:srgbClr val="002060"/>
                </a:solidFill>
                <a:latin typeface="Arial Unicode MS" panose="020B0604020202020204" pitchFamily="34" charset="-128"/>
                <a:hlinkClick r:id="rId4">
                  <a:extLst>
                    <a:ext uri="{A12FA001-AC4F-418D-AE19-62706E023703}">
                      <ahyp:hlinkClr xmlns:ahyp="http://schemas.microsoft.com/office/drawing/2018/hyperlinkcolor" val="tx"/>
                    </a:ext>
                  </a:extLst>
                </a:hlinkClick>
              </a:rPr>
              <a:t>Dosierung und Toxizität von Vitamin D und K bei COVID-19</a:t>
            </a:r>
            <a:endParaRPr lang="de-DE" sz="1600" dirty="0">
              <a:solidFill>
                <a:srgbClr val="002060"/>
              </a:solidFill>
              <a:latin typeface="Arial Unicode MS" panose="020B0604020202020204" pitchFamily="34" charset="-128"/>
            </a:endParaRPr>
          </a:p>
          <a:p>
            <a:endParaRPr lang="de-DE" dirty="0"/>
          </a:p>
        </p:txBody>
      </p:sp>
    </p:spTree>
    <p:extLst>
      <p:ext uri="{BB962C8B-B14F-4D97-AF65-F5344CB8AC3E}">
        <p14:creationId xmlns:p14="http://schemas.microsoft.com/office/powerpoint/2010/main" val="423048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dirty="0"/>
              <a:t>Exkurs: Vitamin K2</a:t>
            </a:r>
          </a:p>
        </p:txBody>
      </p:sp>
      <p:sp>
        <p:nvSpPr>
          <p:cNvPr id="4" name="Inhaltsplatzhalter 2">
            <a:extLst>
              <a:ext uri="{FF2B5EF4-FFF2-40B4-BE49-F238E27FC236}">
                <a16:creationId xmlns:a16="http://schemas.microsoft.com/office/drawing/2014/main" id="{7129CF33-7EAF-450F-BC00-87E88C998239}"/>
              </a:ext>
            </a:extLst>
          </p:cNvPr>
          <p:cNvSpPr>
            <a:spLocks noGrp="1"/>
          </p:cNvSpPr>
          <p:nvPr>
            <p:ph idx="1"/>
          </p:nvPr>
        </p:nvSpPr>
        <p:spPr>
          <a:xfrm>
            <a:off x="457199" y="2432936"/>
            <a:ext cx="8443609" cy="4389437"/>
          </a:xfrm>
        </p:spPr>
        <p:txBody>
          <a:bodyPr/>
          <a:lstStyle/>
          <a:p>
            <a:endParaRPr lang="de-DE" dirty="0"/>
          </a:p>
          <a:p>
            <a:r>
              <a:rPr lang="de-DE" dirty="0"/>
              <a:t>Vitamin K2 aktiviert </a:t>
            </a:r>
            <a:r>
              <a:rPr lang="de-DE" dirty="0" err="1"/>
              <a:t>Osteocalcin</a:t>
            </a:r>
            <a:r>
              <a:rPr lang="de-DE" dirty="0"/>
              <a:t> (BGP) und Matrix-</a:t>
            </a:r>
            <a:r>
              <a:rPr lang="de-DE" dirty="0" err="1"/>
              <a:t>Gla</a:t>
            </a:r>
            <a:r>
              <a:rPr lang="de-DE" dirty="0"/>
              <a:t>-Proteine (MGP) </a:t>
            </a:r>
          </a:p>
          <a:p>
            <a:pPr lvl="1"/>
            <a:r>
              <a:rPr lang="de-DE" sz="2400" dirty="0"/>
              <a:t>Nur aktiviertes BGP und MGP hemmt Calcium-Ablagerungen und lagert Calcium in die Knochen ein</a:t>
            </a:r>
          </a:p>
          <a:p>
            <a:pPr lvl="1"/>
            <a:endParaRPr lang="de-DE" dirty="0"/>
          </a:p>
          <a:p>
            <a:endParaRPr lang="de-DE" dirty="0"/>
          </a:p>
          <a:p>
            <a:endParaRPr lang="de-DE" dirty="0"/>
          </a:p>
          <a:p>
            <a:endParaRPr lang="de-DE" dirty="0"/>
          </a:p>
          <a:p>
            <a:r>
              <a:rPr lang="de-DE" dirty="0"/>
              <a:t>Teil der Lösung des Calcium-Paradoxon</a:t>
            </a:r>
          </a:p>
          <a:p>
            <a:pPr lvl="1"/>
            <a:endParaRPr lang="de-DE" dirty="0"/>
          </a:p>
        </p:txBody>
      </p:sp>
      <p:pic>
        <p:nvPicPr>
          <p:cNvPr id="6" name="Grafik 5">
            <a:extLst>
              <a:ext uri="{FF2B5EF4-FFF2-40B4-BE49-F238E27FC236}">
                <a16:creationId xmlns:a16="http://schemas.microsoft.com/office/drawing/2014/main" id="{3415F8C9-DD05-4BD0-BCF6-34EBE79966E2}"/>
              </a:ext>
            </a:extLst>
          </p:cNvPr>
          <p:cNvPicPr>
            <a:picLocks noChangeAspect="1"/>
          </p:cNvPicPr>
          <p:nvPr/>
        </p:nvPicPr>
        <p:blipFill>
          <a:blip r:embed="rId3"/>
          <a:stretch>
            <a:fillRect/>
          </a:stretch>
        </p:blipFill>
        <p:spPr>
          <a:xfrm>
            <a:off x="2397967" y="4436123"/>
            <a:ext cx="3800670" cy="1068938"/>
          </a:xfrm>
          <a:prstGeom prst="rect">
            <a:avLst/>
          </a:prstGeom>
        </p:spPr>
      </p:pic>
    </p:spTree>
    <p:extLst>
      <p:ext uri="{BB962C8B-B14F-4D97-AF65-F5344CB8AC3E}">
        <p14:creationId xmlns:p14="http://schemas.microsoft.com/office/powerpoint/2010/main" val="12882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43FC6BAA-DAB6-4328-8DFC-685F203C0807}"/>
              </a:ext>
            </a:extLst>
          </p:cNvPr>
          <p:cNvSpPr>
            <a:spLocks noGrp="1"/>
          </p:cNvSpPr>
          <p:nvPr>
            <p:ph idx="1"/>
          </p:nvPr>
        </p:nvSpPr>
        <p:spPr>
          <a:xfrm>
            <a:off x="513184" y="2949672"/>
            <a:ext cx="8229600" cy="3675061"/>
          </a:xfrm>
        </p:spPr>
        <p:txBody>
          <a:bodyPr/>
          <a:lstStyle/>
          <a:p>
            <a:r>
              <a:rPr lang="de-DE" sz="3000" dirty="0"/>
              <a:t>Fakt 9: Vitamin D ist extrem kostengünstig</a:t>
            </a:r>
          </a:p>
          <a:p>
            <a:endParaRPr lang="de-DE" sz="3000" dirty="0"/>
          </a:p>
          <a:p>
            <a:endParaRPr lang="de-DE" sz="3000" dirty="0"/>
          </a:p>
          <a:p>
            <a:r>
              <a:rPr lang="de-DE" sz="3000" dirty="0"/>
              <a:t>Fakt 10: Vitamin D ist nicht lukrativ, nicht patentierbar und hat keine einflussreiche Lobby</a:t>
            </a:r>
          </a:p>
        </p:txBody>
      </p:sp>
    </p:spTree>
    <p:extLst>
      <p:ext uri="{BB962C8B-B14F-4D97-AF65-F5344CB8AC3E}">
        <p14:creationId xmlns:p14="http://schemas.microsoft.com/office/powerpoint/2010/main" val="392178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dirty="0"/>
              <a:t>Contra Vitamin D: Alles nur eine Scheinkorrelation? Die Gegenargumente</a:t>
            </a:r>
          </a:p>
        </p:txBody>
      </p:sp>
      <p:sp>
        <p:nvSpPr>
          <p:cNvPr id="3" name="Inhaltsplatzhalter 2">
            <a:extLst>
              <a:ext uri="{FF2B5EF4-FFF2-40B4-BE49-F238E27FC236}">
                <a16:creationId xmlns:a16="http://schemas.microsoft.com/office/drawing/2014/main" id="{C568189A-9668-4505-9F1C-26F48CFFC977}"/>
              </a:ext>
            </a:extLst>
          </p:cNvPr>
          <p:cNvSpPr>
            <a:spLocks noGrp="1"/>
          </p:cNvSpPr>
          <p:nvPr>
            <p:ph idx="1"/>
          </p:nvPr>
        </p:nvSpPr>
        <p:spPr>
          <a:xfrm>
            <a:off x="457199" y="2705122"/>
            <a:ext cx="8443609" cy="4389437"/>
          </a:xfrm>
        </p:spPr>
        <p:txBody>
          <a:bodyPr/>
          <a:lstStyle/>
          <a:p>
            <a:r>
              <a:rPr lang="de-DE" b="1" dirty="0"/>
              <a:t>Keine bewiesene Kausalität</a:t>
            </a:r>
          </a:p>
          <a:p>
            <a:pPr>
              <a:buFont typeface="Wingdings" panose="05000000000000000000" pitchFamily="2" charset="2"/>
              <a:buChar char="à"/>
            </a:pPr>
            <a:r>
              <a:rPr lang="de-DE" dirty="0">
                <a:sym typeface="Wingdings" panose="05000000000000000000" pitchFamily="2" charset="2"/>
              </a:rPr>
              <a:t>Vitamin D spielt eine zentrale Rolle im Immunsystem – präventiv und in jedem Stadium der COVID-Erkrankung </a:t>
            </a:r>
            <a:br>
              <a:rPr lang="de-DE" dirty="0">
                <a:sym typeface="Wingdings" panose="05000000000000000000" pitchFamily="2" charset="2"/>
              </a:rPr>
            </a:br>
            <a:r>
              <a:rPr lang="de-DE" dirty="0">
                <a:sym typeface="Wingdings" panose="05000000000000000000" pitchFamily="2" charset="2"/>
              </a:rPr>
              <a:t>(z. B. CD8-T-Zellen, </a:t>
            </a:r>
            <a:r>
              <a:rPr lang="de-DE" dirty="0" err="1">
                <a:sym typeface="Wingdings" panose="05000000000000000000" pitchFamily="2" charset="2"/>
              </a:rPr>
              <a:t>Zytokinsturm</a:t>
            </a:r>
            <a:r>
              <a:rPr lang="de-DE" dirty="0">
                <a:sym typeface="Wingdings" panose="05000000000000000000" pitchFamily="2" charset="2"/>
              </a:rPr>
              <a:t>.) </a:t>
            </a:r>
            <a:r>
              <a:rPr lang="de-DE" b="1" dirty="0">
                <a:sym typeface="Wingdings" panose="05000000000000000000" pitchFamily="2" charset="2"/>
              </a:rPr>
              <a:t>Immun-Wirkungen sind bestens belegt </a:t>
            </a:r>
            <a:r>
              <a:rPr lang="de-DE" dirty="0">
                <a:sym typeface="Wingdings" panose="05000000000000000000" pitchFamily="2" charset="2"/>
              </a:rPr>
              <a:t> </a:t>
            </a:r>
            <a:r>
              <a:rPr lang="de-DE" b="1" dirty="0">
                <a:sym typeface="Wingdings" panose="05000000000000000000" pitchFamily="2" charset="2"/>
              </a:rPr>
              <a:t>Offizieller Health Claim</a:t>
            </a:r>
          </a:p>
          <a:p>
            <a:r>
              <a:rPr lang="de-DE" b="1" dirty="0"/>
              <a:t>Vitamin-D-Mangel entsteht durch jede Entzündung</a:t>
            </a:r>
            <a:r>
              <a:rPr lang="de-DE" dirty="0"/>
              <a:t>, also auch durch die COVID-19-Erkrankung</a:t>
            </a:r>
          </a:p>
          <a:p>
            <a:pPr>
              <a:buFont typeface="Wingdings" panose="05000000000000000000" pitchFamily="2" charset="2"/>
              <a:buChar char="à"/>
            </a:pPr>
            <a:r>
              <a:rPr lang="de-DE" dirty="0">
                <a:sym typeface="Wingdings" panose="05000000000000000000" pitchFamily="2" charset="2"/>
              </a:rPr>
              <a:t> Das irrationalste Argument von allen. </a:t>
            </a:r>
          </a:p>
          <a:p>
            <a:pPr>
              <a:buFont typeface="Wingdings" panose="05000000000000000000" pitchFamily="2" charset="2"/>
              <a:buChar char="à"/>
            </a:pPr>
            <a:endParaRPr lang="de-DE" dirty="0">
              <a:sym typeface="Wingdings" panose="05000000000000000000" pitchFamily="2" charset="2"/>
            </a:endParaRPr>
          </a:p>
          <a:p>
            <a:pPr>
              <a:buFont typeface="Wingdings" panose="05000000000000000000" pitchFamily="2" charset="2"/>
              <a:buChar char="à"/>
            </a:pPr>
            <a:r>
              <a:rPr lang="de-DE" b="1" dirty="0">
                <a:sym typeface="Wingdings" panose="05000000000000000000" pitchFamily="2" charset="2"/>
              </a:rPr>
              <a:t>Ein Mangel ist zu beheben, </a:t>
            </a:r>
          </a:p>
          <a:p>
            <a:pPr marL="0" indent="0">
              <a:buNone/>
            </a:pPr>
            <a:r>
              <a:rPr lang="de-DE" b="1" dirty="0">
                <a:sym typeface="Wingdings" panose="05000000000000000000" pitchFamily="2" charset="2"/>
              </a:rPr>
              <a:t>    nicht wegzudiskutieren!</a:t>
            </a:r>
            <a:endParaRPr lang="de-DE" b="1" dirty="0"/>
          </a:p>
        </p:txBody>
      </p:sp>
      <p:pic>
        <p:nvPicPr>
          <p:cNvPr id="1026" name="Picture 2" descr="AUCH BEI NEUWAGEN: Warum man alle 1000 Kilometer den Ölstand kontrollieren  sollte « kleinezeitung.at">
            <a:extLst>
              <a:ext uri="{FF2B5EF4-FFF2-40B4-BE49-F238E27FC236}">
                <a16:creationId xmlns:a16="http://schemas.microsoft.com/office/drawing/2014/main" id="{8029EAB0-9B5D-41E2-93B4-FF089BAA03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66"/>
          <a:stretch/>
        </p:blipFill>
        <p:spPr bwMode="auto">
          <a:xfrm>
            <a:off x="6669740" y="5034578"/>
            <a:ext cx="2474259" cy="187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9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pPr algn="ctr"/>
            <a:r>
              <a:rPr lang="de-DE" sz="4400" dirty="0"/>
              <a:t>Fazit</a:t>
            </a:r>
          </a:p>
        </p:txBody>
      </p:sp>
      <p:sp>
        <p:nvSpPr>
          <p:cNvPr id="3" name="Inhaltsplatzhalter 2">
            <a:extLst>
              <a:ext uri="{FF2B5EF4-FFF2-40B4-BE49-F238E27FC236}">
                <a16:creationId xmlns:a16="http://schemas.microsoft.com/office/drawing/2014/main" id="{C568189A-9668-4505-9F1C-26F48CFFC977}"/>
              </a:ext>
            </a:extLst>
          </p:cNvPr>
          <p:cNvSpPr>
            <a:spLocks noGrp="1"/>
          </p:cNvSpPr>
          <p:nvPr>
            <p:ph idx="1"/>
          </p:nvPr>
        </p:nvSpPr>
        <p:spPr>
          <a:xfrm>
            <a:off x="0" y="2624439"/>
            <a:ext cx="9143999" cy="4389437"/>
          </a:xfrm>
        </p:spPr>
        <p:txBody>
          <a:bodyPr/>
          <a:lstStyle/>
          <a:p>
            <a:pPr marL="0" indent="0" algn="ctr">
              <a:buNone/>
            </a:pPr>
            <a:r>
              <a:rPr lang="de-DE" sz="2800" dirty="0"/>
              <a:t>Vitamin D ist absolut lebenswichtig, aber eine Unterversorgung die Regel. Es wirkt günstig bei vielen Krankheitsbildern, senkt die Krebssterblichkeit und die Gesamtsterblichkeit in großen Cochrane-Analysen. </a:t>
            </a:r>
          </a:p>
          <a:p>
            <a:pPr marL="0" indent="0" algn="ctr">
              <a:buNone/>
            </a:pPr>
            <a:r>
              <a:rPr lang="de-DE" sz="2800" dirty="0"/>
              <a:t>COVID-19 und andere Atemwegsinfekte sind nur ein Aspekt, warum eine Supplementierung sinnvoll ist.</a:t>
            </a:r>
          </a:p>
          <a:p>
            <a:pPr marL="0" indent="0" algn="ctr">
              <a:buNone/>
            </a:pPr>
            <a:endParaRPr lang="de-DE" sz="1400" b="1" dirty="0"/>
          </a:p>
          <a:p>
            <a:pPr marL="0" indent="0" algn="ctr">
              <a:buNone/>
            </a:pPr>
            <a:r>
              <a:rPr lang="de-DE" dirty="0"/>
              <a:t>Mehr Informationen: </a:t>
            </a:r>
            <a:br>
              <a:rPr lang="de-DE" dirty="0"/>
            </a:br>
            <a:r>
              <a:rPr lang="de-DE" dirty="0">
                <a:solidFill>
                  <a:schemeClr val="tx1"/>
                </a:solidFill>
                <a:hlinkClick r:id="rId3">
                  <a:extLst>
                    <a:ext uri="{A12FA001-AC4F-418D-AE19-62706E023703}">
                      <ahyp:hlinkClr xmlns:ahyp="http://schemas.microsoft.com/office/drawing/2018/hyperlinkcolor" val="tx"/>
                    </a:ext>
                  </a:extLst>
                </a:hlinkClick>
              </a:rPr>
              <a:t>www.DrJacobsInstitut.de</a:t>
            </a:r>
            <a:r>
              <a:rPr lang="de-DE" dirty="0">
                <a:solidFill>
                  <a:schemeClr val="tx1"/>
                </a:solidFill>
              </a:rPr>
              <a:t> und </a:t>
            </a:r>
            <a:r>
              <a:rPr lang="de-DE" dirty="0">
                <a:solidFill>
                  <a:schemeClr val="tx1"/>
                </a:solidFill>
                <a:hlinkClick r:id="rId4">
                  <a:extLst>
                    <a:ext uri="{A12FA001-AC4F-418D-AE19-62706E023703}">
                      <ahyp:hlinkClr xmlns:ahyp="http://schemas.microsoft.com/office/drawing/2018/hyperlinkcolor" val="tx"/>
                    </a:ext>
                  </a:extLst>
                </a:hlinkClick>
              </a:rPr>
              <a:t>www.vitaminD.science</a:t>
            </a:r>
            <a:endParaRPr lang="de-DE" dirty="0">
              <a:solidFill>
                <a:schemeClr val="tx1"/>
              </a:solidFill>
            </a:endParaRPr>
          </a:p>
          <a:p>
            <a:pPr marL="0" indent="0" algn="ctr">
              <a:buNone/>
            </a:pPr>
            <a:r>
              <a:rPr lang="de-DE" b="1" dirty="0"/>
              <a:t>Vielen Dank!</a:t>
            </a:r>
          </a:p>
          <a:p>
            <a:pPr marL="0" indent="0" algn="ctr">
              <a:buNone/>
            </a:pPr>
            <a:endParaRPr lang="de-DE" dirty="0">
              <a:solidFill>
                <a:schemeClr val="tx1"/>
              </a:solidFill>
            </a:endParaRPr>
          </a:p>
        </p:txBody>
      </p:sp>
    </p:spTree>
    <p:extLst>
      <p:ext uri="{BB962C8B-B14F-4D97-AF65-F5344CB8AC3E}">
        <p14:creationId xmlns:p14="http://schemas.microsoft.com/office/powerpoint/2010/main" val="262921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dirty="0"/>
              <a:t>Fakt 1: Vitamin-D-Supplementierung senkt das Risiko für akute Atemwegserkrankungen</a:t>
            </a:r>
          </a:p>
        </p:txBody>
      </p:sp>
      <p:sp>
        <p:nvSpPr>
          <p:cNvPr id="3" name="Inhaltsplatzhalter 2">
            <a:extLst>
              <a:ext uri="{FF2B5EF4-FFF2-40B4-BE49-F238E27FC236}">
                <a16:creationId xmlns:a16="http://schemas.microsoft.com/office/drawing/2014/main" id="{C568189A-9668-4505-9F1C-26F48CFFC977}"/>
              </a:ext>
            </a:extLst>
          </p:cNvPr>
          <p:cNvSpPr>
            <a:spLocks noGrp="1"/>
          </p:cNvSpPr>
          <p:nvPr>
            <p:ph idx="1"/>
          </p:nvPr>
        </p:nvSpPr>
        <p:spPr>
          <a:xfrm>
            <a:off x="457199" y="2432936"/>
            <a:ext cx="8443609" cy="4389437"/>
          </a:xfrm>
        </p:spPr>
        <p:txBody>
          <a:bodyPr/>
          <a:lstStyle/>
          <a:p>
            <a:endParaRPr lang="de-DE" dirty="0"/>
          </a:p>
          <a:p>
            <a:r>
              <a:rPr lang="de-DE" dirty="0"/>
              <a:t>Meta-Analyse </a:t>
            </a:r>
            <a:r>
              <a:rPr lang="de-DE" sz="2000" dirty="0"/>
              <a:t>(Martineau et al., 2017)</a:t>
            </a:r>
          </a:p>
          <a:p>
            <a:pPr lvl="1"/>
            <a:r>
              <a:rPr lang="de-DE" dirty="0"/>
              <a:t>11.321 Teilnehmer in 25 randomisierten, doppelblinden </a:t>
            </a:r>
            <a:r>
              <a:rPr lang="de-DE" dirty="0" err="1"/>
              <a:t>placebokontrollierten</a:t>
            </a:r>
            <a:r>
              <a:rPr lang="de-DE" dirty="0"/>
              <a:t> Studien</a:t>
            </a:r>
          </a:p>
          <a:p>
            <a:pPr lvl="1"/>
            <a:r>
              <a:rPr lang="de-DE" dirty="0"/>
              <a:t>Bei Personen mit Vitamin-D-Ausgangsstatus &lt;10 </a:t>
            </a:r>
            <a:r>
              <a:rPr lang="de-DE" dirty="0" err="1"/>
              <a:t>ng</a:t>
            </a:r>
            <a:r>
              <a:rPr lang="de-DE" dirty="0"/>
              <a:t>/ml senkte Vitamin D das Risiko für akute Atemwegserkrankungen </a:t>
            </a:r>
            <a:r>
              <a:rPr lang="de-DE" b="1" dirty="0">
                <a:solidFill>
                  <a:srgbClr val="FF0000"/>
                </a:solidFill>
              </a:rPr>
              <a:t>um 70 %</a:t>
            </a:r>
          </a:p>
          <a:p>
            <a:pPr lvl="1"/>
            <a:endParaRPr lang="de-DE" dirty="0"/>
          </a:p>
          <a:p>
            <a:endParaRPr lang="de-DE" dirty="0"/>
          </a:p>
          <a:p>
            <a:r>
              <a:rPr lang="de-DE" dirty="0"/>
              <a:t>WHO empfiehlt Vitamin-D-Supplementierung zur Prävention von Atemwegsinfekten</a:t>
            </a:r>
          </a:p>
          <a:p>
            <a:pPr lvl="1"/>
            <a:endParaRPr lang="de-DE" dirty="0"/>
          </a:p>
        </p:txBody>
      </p:sp>
      <p:pic>
        <p:nvPicPr>
          <p:cNvPr id="4" name="Grafik 3">
            <a:extLst>
              <a:ext uri="{FF2B5EF4-FFF2-40B4-BE49-F238E27FC236}">
                <a16:creationId xmlns:a16="http://schemas.microsoft.com/office/drawing/2014/main" id="{9521FC0F-C7CA-4B90-9A26-7E32E7AC364C}"/>
              </a:ext>
            </a:extLst>
          </p:cNvPr>
          <p:cNvPicPr>
            <a:picLocks noChangeAspect="1"/>
          </p:cNvPicPr>
          <p:nvPr/>
        </p:nvPicPr>
        <p:blipFill>
          <a:blip r:embed="rId3"/>
          <a:stretch>
            <a:fillRect/>
          </a:stretch>
        </p:blipFill>
        <p:spPr>
          <a:xfrm>
            <a:off x="5517930" y="5453292"/>
            <a:ext cx="2569779" cy="1027911"/>
          </a:xfrm>
          <a:prstGeom prst="rect">
            <a:avLst/>
          </a:prstGeom>
        </p:spPr>
      </p:pic>
    </p:spTree>
    <p:extLst>
      <p:ext uri="{BB962C8B-B14F-4D97-AF65-F5344CB8AC3E}">
        <p14:creationId xmlns:p14="http://schemas.microsoft.com/office/powerpoint/2010/main" val="133071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84025"/>
            <a:ext cx="8229600" cy="1143000"/>
          </a:xfrm>
        </p:spPr>
        <p:txBody>
          <a:bodyPr/>
          <a:lstStyle/>
          <a:p>
            <a:r>
              <a:rPr lang="de-DE" sz="2400" dirty="0"/>
              <a:t>Fakt 2: Vitamin-D-Mangel erhöht massiv das Krankheitsgeschehen und die Sterblichkeit bei COVID-19</a:t>
            </a:r>
          </a:p>
        </p:txBody>
      </p:sp>
      <p:sp>
        <p:nvSpPr>
          <p:cNvPr id="16" name="Ellipse 15">
            <a:extLst>
              <a:ext uri="{FF2B5EF4-FFF2-40B4-BE49-F238E27FC236}">
                <a16:creationId xmlns:a16="http://schemas.microsoft.com/office/drawing/2014/main" id="{FA4DA44D-E9F8-49B4-BE17-3618F4CD4356}"/>
              </a:ext>
            </a:extLst>
          </p:cNvPr>
          <p:cNvSpPr/>
          <p:nvPr/>
        </p:nvSpPr>
        <p:spPr>
          <a:xfrm>
            <a:off x="2985796" y="4795936"/>
            <a:ext cx="839755" cy="429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B92D470-61C2-4923-94FD-24AD1964121F}"/>
              </a:ext>
            </a:extLst>
          </p:cNvPr>
          <p:cNvSpPr/>
          <p:nvPr/>
        </p:nvSpPr>
        <p:spPr>
          <a:xfrm>
            <a:off x="7448939" y="4911015"/>
            <a:ext cx="839755" cy="429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D693A35C-755F-4189-A592-9F7E584A5057}"/>
              </a:ext>
            </a:extLst>
          </p:cNvPr>
          <p:cNvSpPr>
            <a:spLocks noGrp="1"/>
          </p:cNvSpPr>
          <p:nvPr>
            <p:ph idx="1"/>
          </p:nvPr>
        </p:nvSpPr>
        <p:spPr/>
        <p:txBody>
          <a:bodyPr/>
          <a:lstStyle/>
          <a:p>
            <a:r>
              <a:rPr lang="de-DE" sz="2000" b="1" dirty="0"/>
              <a:t>Studie (190 000 Patienten): </a:t>
            </a:r>
            <a:r>
              <a:rPr lang="de-DE" sz="2000" dirty="0"/>
              <a:t>Unzureichende Vitamin-D-Versorgung (&lt; 20 </a:t>
            </a:r>
            <a:r>
              <a:rPr lang="de-DE" sz="2000" dirty="0" err="1"/>
              <a:t>ng</a:t>
            </a:r>
            <a:r>
              <a:rPr lang="de-DE" sz="2000" dirty="0"/>
              <a:t>/ml bzw. 50 </a:t>
            </a:r>
            <a:r>
              <a:rPr lang="de-DE" sz="2000" dirty="0" err="1"/>
              <a:t>nmol</a:t>
            </a:r>
            <a:r>
              <a:rPr lang="de-DE" sz="2000" dirty="0"/>
              <a:t>/l 25(OH)D) </a:t>
            </a:r>
            <a:r>
              <a:rPr lang="de-DE" sz="2000" b="1" dirty="0"/>
              <a:t>erhöht das Infektionsrisiko um 50 % </a:t>
            </a:r>
            <a:r>
              <a:rPr lang="de-DE" sz="2000" dirty="0"/>
              <a:t>im Vergleich zu guten Werten (30–34 </a:t>
            </a:r>
            <a:r>
              <a:rPr lang="de-DE" sz="2000" dirty="0" err="1"/>
              <a:t>ng</a:t>
            </a:r>
            <a:r>
              <a:rPr lang="de-DE" sz="2000" dirty="0"/>
              <a:t>/ml bzw. 75–85 </a:t>
            </a:r>
            <a:r>
              <a:rPr lang="de-DE" sz="2000" dirty="0" err="1"/>
              <a:t>nmol</a:t>
            </a:r>
            <a:r>
              <a:rPr lang="de-DE" sz="2000" dirty="0"/>
              <a:t>/l) und </a:t>
            </a:r>
            <a:r>
              <a:rPr lang="de-DE" sz="2000" b="1" dirty="0"/>
              <a:t>um 112 % </a:t>
            </a:r>
            <a:r>
              <a:rPr lang="de-DE" sz="2000" dirty="0"/>
              <a:t>im Vergleich zu hohen Vitamin-D-Blutwerten (≥ 55 </a:t>
            </a:r>
            <a:r>
              <a:rPr lang="de-DE" sz="2000" dirty="0" err="1"/>
              <a:t>ng</a:t>
            </a:r>
            <a:r>
              <a:rPr lang="de-DE" sz="2000" dirty="0"/>
              <a:t>/ml bzw. 137,5 </a:t>
            </a:r>
            <a:r>
              <a:rPr lang="de-DE" sz="2000" dirty="0" err="1"/>
              <a:t>nmol</a:t>
            </a:r>
            <a:r>
              <a:rPr lang="de-DE" sz="2000" dirty="0"/>
              <a:t>/l) (Kaufman </a:t>
            </a:r>
            <a:r>
              <a:rPr lang="de-DE" sz="2000" i="1" dirty="0"/>
              <a:t>et al.</a:t>
            </a:r>
            <a:r>
              <a:rPr lang="de-DE" sz="2000" dirty="0"/>
              <a:t>, 2020). </a:t>
            </a:r>
          </a:p>
          <a:p>
            <a:r>
              <a:rPr lang="de-DE" sz="2000" b="1" dirty="0"/>
              <a:t>Uni Heidelberg </a:t>
            </a:r>
            <a:r>
              <a:rPr lang="de-DE" sz="2000" dirty="0"/>
              <a:t>(185 Patienten): Vitamin-D &lt; 30 </a:t>
            </a:r>
            <a:r>
              <a:rPr lang="de-DE" sz="2000" dirty="0" err="1"/>
              <a:t>nmol</a:t>
            </a:r>
            <a:r>
              <a:rPr lang="de-DE" sz="2000" dirty="0"/>
              <a:t>/l) </a:t>
            </a:r>
            <a:br>
              <a:rPr lang="de-DE" sz="2000" dirty="0"/>
            </a:br>
            <a:r>
              <a:rPr lang="de-DE" sz="2000" dirty="0">
                <a:sym typeface="Wingdings" panose="05000000000000000000" pitchFamily="2" charset="2"/>
              </a:rPr>
              <a:t></a:t>
            </a:r>
            <a:r>
              <a:rPr lang="de-DE" sz="2000" dirty="0"/>
              <a:t> </a:t>
            </a:r>
            <a:r>
              <a:rPr lang="de-DE" sz="2000" b="1" dirty="0"/>
              <a:t>6–</a:t>
            </a:r>
            <a:r>
              <a:rPr lang="de-DE" sz="2000" b="1" dirty="0" err="1"/>
              <a:t>fach</a:t>
            </a:r>
            <a:r>
              <a:rPr lang="de-DE" sz="2000" b="1" dirty="0"/>
              <a:t> erhöhtes Risiko für schweren Krankheitsverlauf </a:t>
            </a:r>
            <a:br>
              <a:rPr lang="de-DE" sz="2000" b="1" dirty="0"/>
            </a:br>
            <a:r>
              <a:rPr lang="de-DE" sz="2000" b="1" dirty="0">
                <a:sym typeface="Wingdings" panose="05000000000000000000" pitchFamily="2" charset="2"/>
              </a:rPr>
              <a:t></a:t>
            </a:r>
            <a:r>
              <a:rPr lang="de-DE" sz="2000" b="1" dirty="0"/>
              <a:t> 14-fach erhöhte Mortalität (</a:t>
            </a:r>
            <a:r>
              <a:rPr lang="de-DE" sz="2000" b="1" dirty="0" err="1"/>
              <a:t>Radujkovic</a:t>
            </a:r>
            <a:r>
              <a:rPr lang="de-DE" sz="2000" b="1" dirty="0"/>
              <a:t> </a:t>
            </a:r>
            <a:r>
              <a:rPr lang="de-DE" sz="2000" b="1" i="1" dirty="0"/>
              <a:t>et al.</a:t>
            </a:r>
            <a:r>
              <a:rPr lang="de-DE" sz="2000" b="1" dirty="0"/>
              <a:t>, 2020)!</a:t>
            </a:r>
          </a:p>
          <a:p>
            <a:r>
              <a:rPr lang="de-DE" sz="2000" b="1" dirty="0"/>
              <a:t>Große Meta-Analyse von Pereira et al., 2020.:  </a:t>
            </a:r>
            <a:br>
              <a:rPr lang="de-DE" sz="2000" b="1" dirty="0"/>
            </a:br>
            <a:r>
              <a:rPr lang="de-DE" sz="2000" dirty="0"/>
              <a:t>Vitamin-D-Mangel erhöht das Risiko für </a:t>
            </a:r>
            <a:r>
              <a:rPr lang="de-DE" sz="2000" b="1" dirty="0"/>
              <a:t>Krankenhausaufenthalt</a:t>
            </a:r>
            <a:r>
              <a:rPr lang="de-DE" sz="2000" dirty="0"/>
              <a:t> und das </a:t>
            </a:r>
            <a:r>
              <a:rPr lang="de-DE" sz="2000" b="1" dirty="0"/>
              <a:t>Sterblichkeitsrisiko</a:t>
            </a:r>
            <a:r>
              <a:rPr lang="de-DE" sz="2000" dirty="0"/>
              <a:t> </a:t>
            </a:r>
            <a:r>
              <a:rPr lang="de-DE" sz="2000" b="1" dirty="0"/>
              <a:t>bei COVID-19 </a:t>
            </a:r>
            <a:r>
              <a:rPr lang="de-DE" sz="2000" dirty="0"/>
              <a:t>um </a:t>
            </a:r>
            <a:r>
              <a:rPr lang="de-DE" sz="2000" b="1" dirty="0"/>
              <a:t>über 80 %.</a:t>
            </a:r>
            <a:endParaRPr lang="en-DE" sz="2000" b="1" dirty="0"/>
          </a:p>
          <a:p>
            <a:endParaRPr lang="en-DE" dirty="0"/>
          </a:p>
        </p:txBody>
      </p:sp>
    </p:spTree>
    <p:extLst>
      <p:ext uri="{BB962C8B-B14F-4D97-AF65-F5344CB8AC3E}">
        <p14:creationId xmlns:p14="http://schemas.microsoft.com/office/powerpoint/2010/main" val="395582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sz="2900" dirty="0"/>
              <a:t>Fakt 3: Vitamin-D-Gabe bei COVID-19 senkt das Risiko für schweren Krankheitsverlauf und Tod </a:t>
            </a:r>
          </a:p>
        </p:txBody>
      </p:sp>
      <p:sp>
        <p:nvSpPr>
          <p:cNvPr id="3" name="Inhaltsplatzhalter 2">
            <a:extLst>
              <a:ext uri="{FF2B5EF4-FFF2-40B4-BE49-F238E27FC236}">
                <a16:creationId xmlns:a16="http://schemas.microsoft.com/office/drawing/2014/main" id="{C568189A-9668-4505-9F1C-26F48CFFC977}"/>
              </a:ext>
            </a:extLst>
          </p:cNvPr>
          <p:cNvSpPr>
            <a:spLocks noGrp="1"/>
          </p:cNvSpPr>
          <p:nvPr>
            <p:ph idx="1"/>
          </p:nvPr>
        </p:nvSpPr>
        <p:spPr>
          <a:xfrm>
            <a:off x="457199" y="2432936"/>
            <a:ext cx="8443609" cy="4389437"/>
          </a:xfrm>
        </p:spPr>
        <p:txBody>
          <a:bodyPr/>
          <a:lstStyle/>
          <a:p>
            <a:endParaRPr lang="de-DE" dirty="0"/>
          </a:p>
          <a:p>
            <a:r>
              <a:rPr lang="de-DE" dirty="0"/>
              <a:t>Interventionsstudie aus Barcelona </a:t>
            </a:r>
            <a:r>
              <a:rPr lang="de-DE" sz="2000" dirty="0"/>
              <a:t>(</a:t>
            </a:r>
            <a:r>
              <a:rPr lang="de-DE" sz="2000" dirty="0" err="1"/>
              <a:t>Nogués</a:t>
            </a:r>
            <a:r>
              <a:rPr lang="de-DE" sz="2000" dirty="0"/>
              <a:t> et al., 2021)</a:t>
            </a:r>
            <a:endParaRPr lang="de-DE" dirty="0"/>
          </a:p>
          <a:p>
            <a:pPr lvl="1"/>
            <a:r>
              <a:rPr lang="de-DE" dirty="0"/>
              <a:t>930 COVID-19 Patienten</a:t>
            </a:r>
          </a:p>
          <a:p>
            <a:pPr lvl="1"/>
            <a:r>
              <a:rPr lang="de-DE" dirty="0"/>
              <a:t>Gabe von </a:t>
            </a:r>
            <a:r>
              <a:rPr lang="de-DE" dirty="0" err="1"/>
              <a:t>Calcidiol</a:t>
            </a:r>
            <a:r>
              <a:rPr lang="de-DE" dirty="0"/>
              <a:t> reduzierte Risiko für Behandlung auf Intensiv </a:t>
            </a:r>
            <a:r>
              <a:rPr lang="de-DE" b="1" dirty="0">
                <a:solidFill>
                  <a:srgbClr val="FF0000"/>
                </a:solidFill>
              </a:rPr>
              <a:t>um 82%</a:t>
            </a:r>
            <a:r>
              <a:rPr lang="de-DE" dirty="0"/>
              <a:t>, für Sterblichkeit </a:t>
            </a:r>
            <a:r>
              <a:rPr lang="de-DE" b="1" dirty="0">
                <a:solidFill>
                  <a:srgbClr val="FF0000"/>
                </a:solidFill>
              </a:rPr>
              <a:t>um</a:t>
            </a:r>
            <a:r>
              <a:rPr lang="de-DE" dirty="0"/>
              <a:t> </a:t>
            </a:r>
            <a:r>
              <a:rPr lang="de-DE" b="1" dirty="0">
                <a:solidFill>
                  <a:srgbClr val="FF0000"/>
                </a:solidFill>
              </a:rPr>
              <a:t>64%</a:t>
            </a:r>
          </a:p>
          <a:p>
            <a:pPr lvl="1"/>
            <a:endParaRPr lang="de-DE" dirty="0"/>
          </a:p>
          <a:p>
            <a:r>
              <a:rPr lang="de-DE" dirty="0"/>
              <a:t>Werte von über 75 </a:t>
            </a:r>
            <a:r>
              <a:rPr lang="de-DE" dirty="0" err="1"/>
              <a:t>nmol</a:t>
            </a:r>
            <a:r>
              <a:rPr lang="de-DE" dirty="0"/>
              <a:t>/l (30 </a:t>
            </a:r>
            <a:r>
              <a:rPr lang="de-DE" dirty="0" err="1"/>
              <a:t>ng</a:t>
            </a:r>
            <a:r>
              <a:rPr lang="de-DE" dirty="0"/>
              <a:t>/l) vor Infektion erreichen!</a:t>
            </a:r>
          </a:p>
          <a:p>
            <a:r>
              <a:rPr lang="de-DE" dirty="0"/>
              <a:t>Gabe von </a:t>
            </a:r>
            <a:r>
              <a:rPr lang="de-DE" dirty="0" err="1"/>
              <a:t>Calcifidol</a:t>
            </a:r>
            <a:r>
              <a:rPr lang="de-DE" dirty="0"/>
              <a:t> im akuten Fall bei Mangel sinnvoll, weil die Konversion deutlich schneller. </a:t>
            </a:r>
          </a:p>
          <a:p>
            <a:r>
              <a:rPr lang="de-DE" dirty="0"/>
              <a:t>Vitamin D3 wird nach einer Infektion u.U. nicht mehr schnell genug in die aktiver Form konvertiert.</a:t>
            </a:r>
          </a:p>
          <a:p>
            <a:endParaRPr lang="de-DE" dirty="0"/>
          </a:p>
          <a:p>
            <a:endParaRPr lang="de-DE" dirty="0"/>
          </a:p>
          <a:p>
            <a:pPr marL="393700" lvl="1" indent="0">
              <a:buNone/>
            </a:pPr>
            <a:endParaRPr lang="de-DE" dirty="0"/>
          </a:p>
        </p:txBody>
      </p:sp>
    </p:spTree>
    <p:extLst>
      <p:ext uri="{BB962C8B-B14F-4D97-AF65-F5344CB8AC3E}">
        <p14:creationId xmlns:p14="http://schemas.microsoft.com/office/powerpoint/2010/main" val="107020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dirty="0"/>
              <a:t>Fakt 4: Gute Vitamin-D-Versorgung senkt Gesamtsterblichkeit</a:t>
            </a:r>
          </a:p>
        </p:txBody>
      </p:sp>
      <p:sp>
        <p:nvSpPr>
          <p:cNvPr id="3" name="Inhaltsplatzhalter 2">
            <a:extLst>
              <a:ext uri="{FF2B5EF4-FFF2-40B4-BE49-F238E27FC236}">
                <a16:creationId xmlns:a16="http://schemas.microsoft.com/office/drawing/2014/main" id="{C568189A-9668-4505-9F1C-26F48CFFC977}"/>
              </a:ext>
            </a:extLst>
          </p:cNvPr>
          <p:cNvSpPr>
            <a:spLocks noGrp="1"/>
          </p:cNvSpPr>
          <p:nvPr>
            <p:ph idx="1"/>
          </p:nvPr>
        </p:nvSpPr>
        <p:spPr>
          <a:xfrm>
            <a:off x="457199" y="2432936"/>
            <a:ext cx="8443609" cy="4389437"/>
          </a:xfrm>
        </p:spPr>
        <p:txBody>
          <a:bodyPr/>
          <a:lstStyle/>
          <a:p>
            <a:endParaRPr lang="de-DE" dirty="0"/>
          </a:p>
          <a:p>
            <a:r>
              <a:rPr lang="de-DE" dirty="0"/>
              <a:t>Cochrane Meta-Analyse </a:t>
            </a:r>
            <a:r>
              <a:rPr lang="de-DE" sz="2000" dirty="0"/>
              <a:t>(</a:t>
            </a:r>
            <a:r>
              <a:rPr lang="de-DE" sz="2000" dirty="0" err="1"/>
              <a:t>Bjelakovic</a:t>
            </a:r>
            <a:r>
              <a:rPr lang="de-DE" sz="2000" dirty="0"/>
              <a:t> et al., 2014)</a:t>
            </a:r>
          </a:p>
          <a:p>
            <a:pPr lvl="1"/>
            <a:r>
              <a:rPr lang="de-DE" dirty="0"/>
              <a:t>95.286 Teilnehmern in 56 randomisierten Studien </a:t>
            </a:r>
          </a:p>
          <a:p>
            <a:pPr lvl="1"/>
            <a:r>
              <a:rPr lang="de-DE" dirty="0"/>
              <a:t>Gute Vitamin-D-Versorgung senkt die allgemeine Sterblichkeit bei älteren Menschen signifikant, sowohl bei selbstständig Lebenden als auch bei Heimbewohnern </a:t>
            </a:r>
          </a:p>
          <a:p>
            <a:endParaRPr lang="de-DE" dirty="0"/>
          </a:p>
          <a:p>
            <a:r>
              <a:rPr lang="de-DE" dirty="0"/>
              <a:t>Modellrechnung vom DKFZ </a:t>
            </a:r>
            <a:r>
              <a:rPr lang="de-DE" sz="2000" dirty="0"/>
              <a:t>(</a:t>
            </a:r>
            <a:r>
              <a:rPr lang="de-DE" sz="2000" dirty="0" err="1"/>
              <a:t>Niedermaier</a:t>
            </a:r>
            <a:r>
              <a:rPr lang="de-DE" sz="2000" dirty="0"/>
              <a:t> et al., 2021)</a:t>
            </a:r>
          </a:p>
          <a:p>
            <a:pPr lvl="1"/>
            <a:r>
              <a:rPr lang="de-DE" dirty="0"/>
              <a:t>1000 I.E. Vitamin D an über 50-jährige in Deutschland verhindert </a:t>
            </a:r>
            <a:r>
              <a:rPr lang="de-DE" dirty="0">
                <a:solidFill>
                  <a:srgbClr val="FF0000"/>
                </a:solidFill>
              </a:rPr>
              <a:t>13% </a:t>
            </a:r>
            <a:r>
              <a:rPr lang="de-DE" dirty="0"/>
              <a:t>der Krebstodesfälle jährlich = </a:t>
            </a:r>
            <a:r>
              <a:rPr lang="de-DE" dirty="0">
                <a:solidFill>
                  <a:srgbClr val="FF0000"/>
                </a:solidFill>
              </a:rPr>
              <a:t>30.000 Leben</a:t>
            </a:r>
          </a:p>
          <a:p>
            <a:pPr lvl="1"/>
            <a:endParaRPr lang="de-DE" dirty="0"/>
          </a:p>
        </p:txBody>
      </p:sp>
    </p:spTree>
    <p:extLst>
      <p:ext uri="{BB962C8B-B14F-4D97-AF65-F5344CB8AC3E}">
        <p14:creationId xmlns:p14="http://schemas.microsoft.com/office/powerpoint/2010/main" val="259557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dirty="0"/>
              <a:t>Fakt 5: Angesehene Fachgesellschaften und Regierungen empfehlen Vitamin D </a:t>
            </a:r>
          </a:p>
        </p:txBody>
      </p:sp>
      <p:sp>
        <p:nvSpPr>
          <p:cNvPr id="3" name="Inhaltsplatzhalter 2">
            <a:extLst>
              <a:ext uri="{FF2B5EF4-FFF2-40B4-BE49-F238E27FC236}">
                <a16:creationId xmlns:a16="http://schemas.microsoft.com/office/drawing/2014/main" id="{C568189A-9668-4505-9F1C-26F48CFFC977}"/>
              </a:ext>
            </a:extLst>
          </p:cNvPr>
          <p:cNvSpPr>
            <a:spLocks noGrp="1"/>
          </p:cNvSpPr>
          <p:nvPr>
            <p:ph idx="1"/>
          </p:nvPr>
        </p:nvSpPr>
        <p:spPr>
          <a:xfrm>
            <a:off x="457199" y="2244994"/>
            <a:ext cx="8443609" cy="4389437"/>
          </a:xfrm>
        </p:spPr>
        <p:txBody>
          <a:bodyPr/>
          <a:lstStyle/>
          <a:p>
            <a:endParaRPr lang="de-DE" dirty="0"/>
          </a:p>
          <a:p>
            <a:r>
              <a:rPr lang="de-DE" dirty="0"/>
              <a:t>Académie nationale de </a:t>
            </a:r>
            <a:r>
              <a:rPr lang="de-DE" dirty="0" err="1"/>
              <a:t>Médecine</a:t>
            </a:r>
            <a:r>
              <a:rPr lang="de-DE" dirty="0"/>
              <a:t> </a:t>
            </a:r>
          </a:p>
          <a:p>
            <a:r>
              <a:rPr lang="de-DE" dirty="0"/>
              <a:t>Sociedad </a:t>
            </a:r>
            <a:r>
              <a:rPr lang="de-DE" dirty="0" err="1"/>
              <a:t>Española</a:t>
            </a:r>
            <a:r>
              <a:rPr lang="de-DE" dirty="0"/>
              <a:t> de </a:t>
            </a:r>
            <a:r>
              <a:rPr lang="de-DE" dirty="0" err="1"/>
              <a:t>Geriatría</a:t>
            </a:r>
            <a:r>
              <a:rPr lang="de-DE" dirty="0"/>
              <a:t> y </a:t>
            </a:r>
            <a:r>
              <a:rPr lang="de-DE" dirty="0" err="1"/>
              <a:t>Gerontología</a:t>
            </a:r>
            <a:endParaRPr lang="de-DE" dirty="0"/>
          </a:p>
          <a:p>
            <a:r>
              <a:rPr lang="de-DE" dirty="0"/>
              <a:t>Andalusien, Großbritannien, Frankreich, etc.</a:t>
            </a:r>
          </a:p>
          <a:p>
            <a:pPr lvl="1"/>
            <a:endParaRPr lang="de-DE" dirty="0"/>
          </a:p>
        </p:txBody>
      </p:sp>
      <p:pic>
        <p:nvPicPr>
          <p:cNvPr id="4" name="Grafik 3">
            <a:extLst>
              <a:ext uri="{FF2B5EF4-FFF2-40B4-BE49-F238E27FC236}">
                <a16:creationId xmlns:a16="http://schemas.microsoft.com/office/drawing/2014/main" id="{4A69F08C-9F7E-4353-89A1-629C0BDEC44A}"/>
              </a:ext>
            </a:extLst>
          </p:cNvPr>
          <p:cNvPicPr>
            <a:picLocks noChangeAspect="1"/>
          </p:cNvPicPr>
          <p:nvPr/>
        </p:nvPicPr>
        <p:blipFill>
          <a:blip r:embed="rId3"/>
          <a:stretch>
            <a:fillRect/>
          </a:stretch>
        </p:blipFill>
        <p:spPr>
          <a:xfrm>
            <a:off x="588577" y="3928075"/>
            <a:ext cx="7588469" cy="2706356"/>
          </a:xfrm>
          <a:prstGeom prst="rect">
            <a:avLst/>
          </a:prstGeom>
        </p:spPr>
      </p:pic>
    </p:spTree>
    <p:extLst>
      <p:ext uri="{BB962C8B-B14F-4D97-AF65-F5344CB8AC3E}">
        <p14:creationId xmlns:p14="http://schemas.microsoft.com/office/powerpoint/2010/main" val="310528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dirty="0"/>
              <a:t>Fakt 6: Experten weltweit empfehlen schon lange eine bessere Vitamin-D-Versorgung</a:t>
            </a:r>
          </a:p>
        </p:txBody>
      </p:sp>
      <p:sp>
        <p:nvSpPr>
          <p:cNvPr id="3" name="Inhaltsplatzhalter 2">
            <a:extLst>
              <a:ext uri="{FF2B5EF4-FFF2-40B4-BE49-F238E27FC236}">
                <a16:creationId xmlns:a16="http://schemas.microsoft.com/office/drawing/2014/main" id="{C568189A-9668-4505-9F1C-26F48CFFC977}"/>
              </a:ext>
            </a:extLst>
          </p:cNvPr>
          <p:cNvSpPr>
            <a:spLocks noGrp="1"/>
          </p:cNvSpPr>
          <p:nvPr>
            <p:ph idx="1"/>
          </p:nvPr>
        </p:nvSpPr>
        <p:spPr>
          <a:xfrm>
            <a:off x="457199" y="2432936"/>
            <a:ext cx="8443609" cy="4389437"/>
          </a:xfrm>
        </p:spPr>
        <p:txBody>
          <a:bodyPr/>
          <a:lstStyle/>
          <a:p>
            <a:r>
              <a:rPr lang="de-DE" dirty="0"/>
              <a:t>International </a:t>
            </a:r>
            <a:r>
              <a:rPr lang="de-DE" dirty="0" err="1"/>
              <a:t>Scientists</a:t>
            </a:r>
            <a:r>
              <a:rPr lang="de-DE" dirty="0"/>
              <a:t> Panel </a:t>
            </a:r>
            <a:br>
              <a:rPr lang="de-DE" dirty="0"/>
            </a:br>
            <a:r>
              <a:rPr lang="en-US" dirty="0"/>
              <a:t>(2015): Scientists’ Call to D*Action </a:t>
            </a:r>
          </a:p>
          <a:p>
            <a:pPr marL="0" indent="0">
              <a:buNone/>
            </a:pPr>
            <a:r>
              <a:rPr lang="en-US" dirty="0"/>
              <a:t>The Vitamin D Deficiency Epidemic.</a:t>
            </a:r>
            <a:br>
              <a:rPr lang="en-US" dirty="0"/>
            </a:br>
            <a:r>
              <a:rPr lang="en-US" dirty="0"/>
              <a:t>(</a:t>
            </a:r>
            <a:r>
              <a:rPr lang="en-US" dirty="0" err="1"/>
              <a:t>Mit</a:t>
            </a:r>
            <a:r>
              <a:rPr lang="en-US" dirty="0"/>
              <a:t> </a:t>
            </a:r>
            <a:r>
              <a:rPr lang="en-US" dirty="0" err="1"/>
              <a:t>dabei</a:t>
            </a:r>
            <a:r>
              <a:rPr lang="en-US" dirty="0"/>
              <a:t> der </a:t>
            </a:r>
            <a:r>
              <a:rPr lang="en-US" dirty="0" err="1"/>
              <a:t>bedeutendste</a:t>
            </a:r>
            <a:r>
              <a:rPr lang="en-US" dirty="0"/>
              <a:t> </a:t>
            </a:r>
          </a:p>
          <a:p>
            <a:pPr marL="0" indent="0">
              <a:buNone/>
            </a:pPr>
            <a:r>
              <a:rPr lang="en-US" dirty="0" err="1"/>
              <a:t>Ernährungsmediziner</a:t>
            </a:r>
            <a:r>
              <a:rPr lang="en-US" dirty="0"/>
              <a:t> der Welt: </a:t>
            </a:r>
          </a:p>
          <a:p>
            <a:pPr marL="0" indent="0">
              <a:buNone/>
            </a:pPr>
            <a:r>
              <a:rPr lang="en-US" dirty="0"/>
              <a:t>Prof. Walter Willet von Harvard)</a:t>
            </a:r>
          </a:p>
          <a:p>
            <a:pPr marL="0" indent="0">
              <a:buNone/>
            </a:pPr>
            <a:endParaRPr lang="de-DE" dirty="0"/>
          </a:p>
          <a:p>
            <a:r>
              <a:rPr lang="de-DE" dirty="0"/>
              <a:t>#VitaminDforAll</a:t>
            </a:r>
          </a:p>
          <a:p>
            <a:endParaRPr lang="en-US" dirty="0"/>
          </a:p>
          <a:p>
            <a:r>
              <a:rPr lang="en-US" dirty="0"/>
              <a:t>A. </a:t>
            </a:r>
            <a:r>
              <a:rPr lang="en-US" dirty="0" err="1"/>
              <a:t>Fauci</a:t>
            </a:r>
            <a:r>
              <a:rPr lang="en-US" dirty="0"/>
              <a:t> </a:t>
            </a:r>
            <a:r>
              <a:rPr lang="en-US" dirty="0" err="1"/>
              <a:t>nimmt</a:t>
            </a:r>
            <a:r>
              <a:rPr lang="en-US" dirty="0"/>
              <a:t> Vitamin D, </a:t>
            </a:r>
            <a:r>
              <a:rPr lang="en-US" dirty="0" err="1"/>
              <a:t>weil</a:t>
            </a:r>
            <a:r>
              <a:rPr lang="en-US" dirty="0"/>
              <a:t> es </a:t>
            </a:r>
          </a:p>
          <a:p>
            <a:pPr marL="0" indent="0">
              <a:buNone/>
            </a:pPr>
            <a:r>
              <a:rPr lang="en-US" dirty="0"/>
              <a:t>das </a:t>
            </a:r>
            <a:r>
              <a:rPr lang="en-US" dirty="0" err="1"/>
              <a:t>Infektionsrisiko</a:t>
            </a:r>
            <a:r>
              <a:rPr lang="en-US" dirty="0"/>
              <a:t> </a:t>
            </a:r>
            <a:r>
              <a:rPr lang="en-US" dirty="0" err="1"/>
              <a:t>beeinflußt</a:t>
            </a:r>
            <a:r>
              <a:rPr lang="en-US" dirty="0"/>
              <a:t>.</a:t>
            </a:r>
            <a:endParaRPr lang="de-DE" dirty="0"/>
          </a:p>
          <a:p>
            <a:endParaRPr lang="de-DE" dirty="0"/>
          </a:p>
        </p:txBody>
      </p:sp>
      <p:pic>
        <p:nvPicPr>
          <p:cNvPr id="4" name="Grafik 3">
            <a:extLst>
              <a:ext uri="{FF2B5EF4-FFF2-40B4-BE49-F238E27FC236}">
                <a16:creationId xmlns:a16="http://schemas.microsoft.com/office/drawing/2014/main" id="{9831761A-2C45-4D90-8735-2E832F699DB1}"/>
              </a:ext>
            </a:extLst>
          </p:cNvPr>
          <p:cNvPicPr>
            <a:picLocks noChangeAspect="1"/>
          </p:cNvPicPr>
          <p:nvPr/>
        </p:nvPicPr>
        <p:blipFill>
          <a:blip r:embed="rId3"/>
          <a:stretch>
            <a:fillRect/>
          </a:stretch>
        </p:blipFill>
        <p:spPr>
          <a:xfrm>
            <a:off x="5457102" y="2423335"/>
            <a:ext cx="3734468" cy="4389436"/>
          </a:xfrm>
          <a:prstGeom prst="rect">
            <a:avLst/>
          </a:prstGeom>
        </p:spPr>
      </p:pic>
    </p:spTree>
    <p:extLst>
      <p:ext uri="{BB962C8B-B14F-4D97-AF65-F5344CB8AC3E}">
        <p14:creationId xmlns:p14="http://schemas.microsoft.com/office/powerpoint/2010/main" val="34935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dirty="0"/>
              <a:t>Fakt 6: Experten weltweit empfehlen schon lange eine bessere Vitamin-D-Versorgung</a:t>
            </a:r>
          </a:p>
        </p:txBody>
      </p:sp>
      <p:sp>
        <p:nvSpPr>
          <p:cNvPr id="3" name="Inhaltsplatzhalter 2">
            <a:extLst>
              <a:ext uri="{FF2B5EF4-FFF2-40B4-BE49-F238E27FC236}">
                <a16:creationId xmlns:a16="http://schemas.microsoft.com/office/drawing/2014/main" id="{C568189A-9668-4505-9F1C-26F48CFFC977}"/>
              </a:ext>
            </a:extLst>
          </p:cNvPr>
          <p:cNvSpPr>
            <a:spLocks noGrp="1"/>
          </p:cNvSpPr>
          <p:nvPr>
            <p:ph idx="1"/>
          </p:nvPr>
        </p:nvSpPr>
        <p:spPr>
          <a:xfrm>
            <a:off x="457199" y="2432936"/>
            <a:ext cx="8443609" cy="4389437"/>
          </a:xfrm>
        </p:spPr>
        <p:txBody>
          <a:bodyPr/>
          <a:lstStyle/>
          <a:p>
            <a:endParaRPr lang="de-DE" dirty="0"/>
          </a:p>
          <a:p>
            <a:r>
              <a:rPr lang="de-DE" dirty="0"/>
              <a:t>Zitat von Hermann Brenner, Professor am Deutschen Krebsforschungszentrum:</a:t>
            </a:r>
          </a:p>
          <a:p>
            <a:pPr marL="0" indent="0">
              <a:buNone/>
            </a:pPr>
            <a:endParaRPr lang="de-DE" dirty="0"/>
          </a:p>
          <a:p>
            <a:pPr marL="0" indent="0">
              <a:buNone/>
            </a:pPr>
            <a:r>
              <a:rPr lang="de-DE" sz="2000" dirty="0"/>
              <a:t>„Trotz der Einschränkungen und verbleibenden Unsicherheiten spricht die zunehmende Evidenz stark für eine weit verbreitete Vitamin-D-Supplementierung, insbesondere von Hochrisikopopulationen, sowie für eine hochdosierte Supplementierung von Infizierten. Angesichts der Dynamik der COVID-19-Pandemie erfordert das Nutzen-Risiko-Verhältnis einer solchen Supplementierung ein </a:t>
            </a:r>
            <a:r>
              <a:rPr lang="de-DE" sz="2000" b="1" dirty="0"/>
              <a:t>sofortiges Handeln</a:t>
            </a:r>
            <a:r>
              <a:rPr lang="de-DE" sz="2000" dirty="0"/>
              <a:t>, noch bevor die Ergebnisse der laufenden groß angelegten randomisierten Studien vorliegen.“ </a:t>
            </a:r>
          </a:p>
        </p:txBody>
      </p:sp>
    </p:spTree>
    <p:extLst>
      <p:ext uri="{BB962C8B-B14F-4D97-AF65-F5344CB8AC3E}">
        <p14:creationId xmlns:p14="http://schemas.microsoft.com/office/powerpoint/2010/main" val="82573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7B-A334-427C-A430-98B59BA92110}"/>
              </a:ext>
            </a:extLst>
          </p:cNvPr>
          <p:cNvSpPr>
            <a:spLocks noGrp="1"/>
          </p:cNvSpPr>
          <p:nvPr>
            <p:ph type="title"/>
          </p:nvPr>
        </p:nvSpPr>
        <p:spPr>
          <a:xfrm>
            <a:off x="457199" y="1096948"/>
            <a:ext cx="8229600" cy="1143000"/>
          </a:xfrm>
        </p:spPr>
        <p:txBody>
          <a:bodyPr/>
          <a:lstStyle/>
          <a:p>
            <a:r>
              <a:rPr lang="de-DE" dirty="0"/>
              <a:t>Fakt 7: Nur 12 % der Deutschen haben gute Vitamin-D-Spiegel über 75 </a:t>
            </a:r>
            <a:r>
              <a:rPr lang="de-DE" dirty="0" err="1"/>
              <a:t>nmol</a:t>
            </a:r>
            <a:r>
              <a:rPr lang="de-DE" dirty="0"/>
              <a:t>/l (30 </a:t>
            </a:r>
            <a:r>
              <a:rPr lang="de-DE" dirty="0" err="1"/>
              <a:t>ng</a:t>
            </a:r>
            <a:r>
              <a:rPr lang="de-DE" dirty="0"/>
              <a:t>/l)</a:t>
            </a:r>
          </a:p>
        </p:txBody>
      </p:sp>
      <p:pic>
        <p:nvPicPr>
          <p:cNvPr id="6" name="Grafik 5">
            <a:extLst>
              <a:ext uri="{FF2B5EF4-FFF2-40B4-BE49-F238E27FC236}">
                <a16:creationId xmlns:a16="http://schemas.microsoft.com/office/drawing/2014/main" id="{2F8D4141-AE4B-4BAC-A9EE-1BCB777E89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520" y="2616935"/>
            <a:ext cx="6820063" cy="3241394"/>
          </a:xfrm>
          <a:prstGeom prst="rect">
            <a:avLst/>
          </a:prstGeom>
          <a:noFill/>
          <a:ln>
            <a:noFill/>
          </a:ln>
        </p:spPr>
      </p:pic>
      <p:sp>
        <p:nvSpPr>
          <p:cNvPr id="7" name="Textfeld 6">
            <a:extLst>
              <a:ext uri="{FF2B5EF4-FFF2-40B4-BE49-F238E27FC236}">
                <a16:creationId xmlns:a16="http://schemas.microsoft.com/office/drawing/2014/main" id="{2ACC7FEC-D259-4066-B92C-7166160D0D09}"/>
              </a:ext>
            </a:extLst>
          </p:cNvPr>
          <p:cNvSpPr txBox="1"/>
          <p:nvPr/>
        </p:nvSpPr>
        <p:spPr>
          <a:xfrm>
            <a:off x="981521" y="5858329"/>
            <a:ext cx="7938743" cy="584775"/>
          </a:xfrm>
          <a:prstGeom prst="rect">
            <a:avLst/>
          </a:prstGeom>
          <a:noFill/>
        </p:spPr>
        <p:txBody>
          <a:bodyPr wrap="square" rtlCol="0">
            <a:spAutoFit/>
          </a:bodyPr>
          <a:lstStyle/>
          <a:p>
            <a:r>
              <a:rPr lang="de-DE" sz="1600" dirty="0">
                <a:latin typeface="Arial Unicode MS" panose="020B0604020202020204" pitchFamily="34" charset="-128"/>
              </a:rPr>
              <a:t>Anteil der 25(OH)D-Kategorien nach Jahreszeit und Breitengraden bei Frauen (Rabenberg et al., 2015)</a:t>
            </a:r>
          </a:p>
        </p:txBody>
      </p:sp>
    </p:spTree>
    <p:extLst>
      <p:ext uri="{BB962C8B-B14F-4D97-AF65-F5344CB8AC3E}">
        <p14:creationId xmlns:p14="http://schemas.microsoft.com/office/powerpoint/2010/main" val="3448499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sign2">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Design2" id="{AFAD2366-6184-1C42-8C87-184363DA2824}" vid="{8E4C2503-BEE9-D548-8DAC-D9D3BDF95C4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1003</Words>
  <Application>Microsoft Office PowerPoint</Application>
  <PresentationFormat>On-screen Show (4:3)</PresentationFormat>
  <Paragraphs>101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Unicode MS</vt:lpstr>
      <vt:lpstr>Calibri</vt:lpstr>
      <vt:lpstr>Constantia</vt:lpstr>
      <vt:lpstr>Times New Roman</vt:lpstr>
      <vt:lpstr>Wingdings</vt:lpstr>
      <vt:lpstr>Wingdings 2</vt:lpstr>
      <vt:lpstr>Design2</vt:lpstr>
      <vt:lpstr>Kann Vitamin D vor COVID-19, Krebs und anderen Erkrankungen schützen? </vt:lpstr>
      <vt:lpstr>Fakt 1: Vitamin-D-Supplementierung senkt das Risiko für akute Atemwegserkrankungen</vt:lpstr>
      <vt:lpstr>Fakt 2: Vitamin-D-Mangel erhöht massiv das Krankheitsgeschehen und die Sterblichkeit bei COVID-19</vt:lpstr>
      <vt:lpstr>Fakt 3: Vitamin-D-Gabe bei COVID-19 senkt das Risiko für schweren Krankheitsverlauf und Tod </vt:lpstr>
      <vt:lpstr>Fakt 4: Gute Vitamin-D-Versorgung senkt Gesamtsterblichkeit</vt:lpstr>
      <vt:lpstr>Fakt 5: Angesehene Fachgesellschaften und Regierungen empfehlen Vitamin D </vt:lpstr>
      <vt:lpstr>Fakt 6: Experten weltweit empfehlen schon lange eine bessere Vitamin-D-Versorgung</vt:lpstr>
      <vt:lpstr>Fakt 6: Experten weltweit empfehlen schon lange eine bessere Vitamin-D-Versorgung</vt:lpstr>
      <vt:lpstr>Fakt 7: Nur 12 % der Deutschen haben gute Vitamin-D-Spiegel über 75 nmol/l (30 ng/l)</vt:lpstr>
      <vt:lpstr>Fakt 8: Vitamin D ist sicher und wird durch Vitamin-K2-Gabe noch sicherer</vt:lpstr>
      <vt:lpstr>Exkurs: Vitamin K2</vt:lpstr>
      <vt:lpstr>PowerPoint Presentation</vt:lpstr>
      <vt:lpstr>Contra Vitamin D: Alles nur eine Scheinkorrelation? Die Gegenargumente</vt:lpstr>
      <vt:lpstr>Fazit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presse</dc:creator>
  <cp:lastModifiedBy>Eggersdorfer, Manfred</cp:lastModifiedBy>
  <cp:revision>258</cp:revision>
  <cp:lastPrinted>2021-03-19T14:17:42Z</cp:lastPrinted>
  <dcterms:created xsi:type="dcterms:W3CDTF">2013-05-16T14:01:06Z</dcterms:created>
  <dcterms:modified xsi:type="dcterms:W3CDTF">2021-03-21T20:10:39Z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f753fd-faf2-4608-9b59-553f003adcdf_Enabled">
    <vt:lpwstr>true</vt:lpwstr>
  </property>
  <property fmtid="{D5CDD505-2E9C-101B-9397-08002B2CF9AE}" pid="3" name="MSIP_Label_2ff753fd-faf2-4608-9b59-553f003adcdf_SetDate">
    <vt:lpwstr>2021-03-21T20:10:39Z</vt:lpwstr>
  </property>
  <property fmtid="{D5CDD505-2E9C-101B-9397-08002B2CF9AE}" pid="4" name="MSIP_Label_2ff753fd-faf2-4608-9b59-553f003adcdf_Method">
    <vt:lpwstr>Privileged</vt:lpwstr>
  </property>
  <property fmtid="{D5CDD505-2E9C-101B-9397-08002B2CF9AE}" pid="5" name="MSIP_Label_2ff753fd-faf2-4608-9b59-553f003adcdf_Name">
    <vt:lpwstr>2ff753fd-faf2-4608-9b59-553f003adcdf</vt:lpwstr>
  </property>
  <property fmtid="{D5CDD505-2E9C-101B-9397-08002B2CF9AE}" pid="6" name="MSIP_Label_2ff753fd-faf2-4608-9b59-553f003adcdf_SiteId">
    <vt:lpwstr>49618402-6ea3-441d-957d-7df8773fee54</vt:lpwstr>
  </property>
  <property fmtid="{D5CDD505-2E9C-101B-9397-08002B2CF9AE}" pid="7" name="MSIP_Label_2ff753fd-faf2-4608-9b59-553f003adcdf_ActionId">
    <vt:lpwstr>5afe2ae1-4f7e-46f3-9bbd-5f3fadf82cae</vt:lpwstr>
  </property>
  <property fmtid="{D5CDD505-2E9C-101B-9397-08002B2CF9AE}" pid="8" name="MSIP_Label_2ff753fd-faf2-4608-9b59-553f003adcdf_ContentBits">
    <vt:lpwstr>0</vt:lpwstr>
  </property>
</Properties>
</file>